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7"/>
  </p:notesMasterIdLst>
  <p:sldIdLst>
    <p:sldId id="256" r:id="rId5"/>
    <p:sldId id="258" r:id="rId6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9" roundtripDataSignature="AMtx7miqkmoEVpel3+1Z/KFTgCwxMxS4v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EF0E43-00A1-4A54-9979-63F3C2DA1B67}" v="1" dt="2026-01-15T18:53:58.664"/>
  </p1510:revLst>
</p1510:revInfo>
</file>

<file path=ppt/tableStyles.xml><?xml version="1.0" encoding="utf-8"?>
<a:tblStyleLst xmlns:a="http://schemas.openxmlformats.org/drawingml/2006/main" def="{23EE1D8B-B577-459B-9B28-73AE4DFC83B0}">
  <a:tblStyle styleId="{23EE1D8B-B577-459B-9B28-73AE4DFC83B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10"/>
  </p:normalViewPr>
  <p:slideViewPr>
    <p:cSldViewPr snapToGrid="0">
      <p:cViewPr varScale="1">
        <p:scale>
          <a:sx n="113" d="100"/>
          <a:sy n="113" d="100"/>
        </p:scale>
        <p:origin x="1792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customschemas.google.com/relationships/presentationmetadata" Target="metadata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rmley, Jessica E" userId="S::jessica.gormley@unmc.edu::139711ef-fe48-4337-89b7-822327a75e27" providerId="AD" clId="Web-{9EEF0E43-00A1-4A54-9979-63F3C2DA1B67}"/>
    <pc:docChg chg="sldOrd">
      <pc:chgData name="Gormley, Jessica E" userId="S::jessica.gormley@unmc.edu::139711ef-fe48-4337-89b7-822327a75e27" providerId="AD" clId="Web-{9EEF0E43-00A1-4A54-9979-63F3C2DA1B67}" dt="2026-01-15T18:53:58.664" v="0"/>
      <pc:docMkLst>
        <pc:docMk/>
      </pc:docMkLst>
      <pc:sldChg chg="ord">
        <pc:chgData name="Gormley, Jessica E" userId="S::jessica.gormley@unmc.edu::139711ef-fe48-4337-89b7-822327a75e27" providerId="AD" clId="Web-{9EEF0E43-00A1-4A54-9979-63F3C2DA1B67}" dt="2026-01-15T18:53:58.664" v="0"/>
        <pc:sldMkLst>
          <pc:docMk/>
          <pc:sldMk cId="2522771811" sldId="258"/>
        </pc:sldMkLst>
      </pc:sldChg>
    </pc:docChg>
  </pc:docChgLst>
  <pc:docChgLst>
    <pc:chgData name="Gormley, Jessica E" userId="139711ef-fe48-4337-89b7-822327a75e27" providerId="ADAL" clId="{676CBD75-39BF-409B-9ECD-C8CDC856061F}"/>
    <pc:docChg chg="modSld sldOrd">
      <pc:chgData name="Gormley, Jessica E" userId="139711ef-fe48-4337-89b7-822327a75e27" providerId="ADAL" clId="{676CBD75-39BF-409B-9ECD-C8CDC856061F}" dt="2026-01-15T18:39:24.475" v="1"/>
      <pc:docMkLst>
        <pc:docMk/>
      </pc:docMkLst>
      <pc:sldChg chg="ord">
        <pc:chgData name="Gormley, Jessica E" userId="139711ef-fe48-4337-89b7-822327a75e27" providerId="ADAL" clId="{676CBD75-39BF-409B-9ECD-C8CDC856061F}" dt="2026-01-15T18:39:24.475" v="1"/>
        <pc:sldMkLst>
          <pc:docMk/>
          <pc:sldMk cId="1072841263" sldId="25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>
          <a:extLst>
            <a:ext uri="{FF2B5EF4-FFF2-40B4-BE49-F238E27FC236}">
              <a16:creationId xmlns:a16="http://schemas.microsoft.com/office/drawing/2014/main" id="{C152842D-A08B-663D-1EAD-CBD170045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>
            <a:extLst>
              <a:ext uri="{FF2B5EF4-FFF2-40B4-BE49-F238E27FC236}">
                <a16:creationId xmlns:a16="http://schemas.microsoft.com/office/drawing/2014/main" id="{2A5A5D77-BF2D-75EB-F9B4-572226648F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:notes">
            <a:extLst>
              <a:ext uri="{FF2B5EF4-FFF2-40B4-BE49-F238E27FC236}">
                <a16:creationId xmlns:a16="http://schemas.microsoft.com/office/drawing/2014/main" id="{C85D7754-4473-FCED-62B1-DE780752C72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84949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946064" y="6596938"/>
            <a:ext cx="6858000" cy="217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7" name="Google Shape;17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99073" y="6003985"/>
            <a:ext cx="624019" cy="686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807" y="6514754"/>
            <a:ext cx="847257" cy="300116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 txBox="1"/>
          <p:nvPr/>
        </p:nvSpPr>
        <p:spPr>
          <a:xfrm>
            <a:off x="6920079" y="6630172"/>
            <a:ext cx="218200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1" u="none" strike="noStrike" cap="none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Patientprovidercommunication.org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12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 txBox="1">
            <a:spLocks noGrp="1"/>
          </p:cNvSpPr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4"/>
          <p:cNvSpPr txBox="1">
            <a:spLocks noGrp="1"/>
          </p:cNvSpPr>
          <p:nvPr>
            <p:ph type="body" idx="1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1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" name="Google Shape;93;p1"/>
          <p:cNvGraphicFramePr/>
          <p:nvPr>
            <p:extLst>
              <p:ext uri="{D42A27DB-BD31-4B8C-83A1-F6EECF244321}">
                <p14:modId xmlns:p14="http://schemas.microsoft.com/office/powerpoint/2010/main" val="1751426175"/>
              </p:ext>
            </p:extLst>
          </p:nvPr>
        </p:nvGraphicFramePr>
        <p:xfrm>
          <a:off x="67670" y="630935"/>
          <a:ext cx="9038252" cy="4751448"/>
        </p:xfrm>
        <a:graphic>
          <a:graphicData uri="http://schemas.openxmlformats.org/drawingml/2006/table">
            <a:tbl>
              <a:tblPr firstRow="1">
                <a:noFill/>
                <a:tableStyleId>{23EE1D8B-B577-459B-9B28-73AE4DFC83B0}</a:tableStyleId>
              </a:tblPr>
              <a:tblGrid>
                <a:gridCol w="22595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95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95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595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99617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lang="en-US" sz="2400" b="1" dirty="0"/>
                        <a:t>I’m okay</a:t>
                      </a:r>
                      <a:endParaRPr sz="2400" b="1" u="none" strike="noStrike" cap="none" dirty="0"/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lang="en-US" sz="2400" b="1" dirty="0"/>
                        <a:t>I’m tired</a:t>
                      </a:r>
                      <a:endParaRPr sz="2400" b="1" u="none" strike="noStrike" cap="none" dirty="0"/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lang="en-US" sz="2400" b="1" dirty="0"/>
                        <a:t>I’m in pain</a:t>
                      </a:r>
                      <a:endParaRPr sz="2400" b="1" u="none" strike="noStrike" cap="none" dirty="0"/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lang="en-US" sz="2400" b="1" dirty="0"/>
                        <a:t>I have cramps</a:t>
                      </a:r>
                      <a:endParaRPr sz="2400" b="1" dirty="0"/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276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lang="en-US" sz="2400" b="1" u="none" strike="noStrike" cap="none" dirty="0"/>
                        <a:t>I’m bleeding </a:t>
                      </a:r>
                      <a:endParaRPr sz="2400" b="1" u="none" strike="noStrike" cap="none" dirty="0"/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lang="en-US" sz="2400" b="1" dirty="0">
                          <a:solidFill>
                            <a:schemeClr val="dk1"/>
                          </a:solidFill>
                        </a:rPr>
                        <a:t>I’m spotting</a:t>
                      </a:r>
                      <a:endParaRPr sz="1200" dirty="0"/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lang="en-US" sz="2400" b="1" dirty="0"/>
                        <a:t>I feel nauseous</a:t>
                      </a:r>
                      <a:endParaRPr lang="en-US" sz="2400" b="1" u="none" strike="noStrike" cap="none" dirty="0"/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400" b="1" dirty="0"/>
                        <a:t>I feel a burning sensation</a:t>
                      </a:r>
                      <a:endParaRPr sz="2400" b="1" u="none" strike="noStrike" cap="none" dirty="0"/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7906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400" b="1" dirty="0"/>
                        <a:t>I have discharge</a:t>
                      </a:r>
                      <a:endParaRPr lang="en-US" sz="2400" b="1" u="none" strike="noStrike" cap="none" dirty="0"/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lang="en-US" sz="2400" b="1" dirty="0"/>
                        <a:t>I feel dizzy</a:t>
                      </a:r>
                      <a:endParaRPr sz="2400" b="1" u="none" strike="noStrike" cap="none" dirty="0"/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lang="en-US" sz="2400" b="1" dirty="0">
                          <a:solidFill>
                            <a:schemeClr val="dk1"/>
                          </a:solidFill>
                        </a:rPr>
                        <a:t>I have a headache</a:t>
                      </a:r>
                      <a:endParaRPr sz="2400" b="1" dirty="0"/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solidFill>
                            <a:schemeClr val="dk1"/>
                          </a:solidFill>
                        </a:rPr>
                        <a:t>Letter </a:t>
                      </a:r>
                      <a:endParaRPr sz="2400" b="1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lang="en-US" sz="2400" b="1" dirty="0">
                          <a:solidFill>
                            <a:schemeClr val="dk1"/>
                          </a:solidFill>
                        </a:rPr>
                        <a:t>board</a:t>
                      </a:r>
                      <a:endParaRPr sz="2400" b="1" dirty="0"/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94" name="Google Shape;94;p1"/>
          <p:cNvGraphicFramePr/>
          <p:nvPr>
            <p:extLst>
              <p:ext uri="{D42A27DB-BD31-4B8C-83A1-F6EECF244321}">
                <p14:modId xmlns:p14="http://schemas.microsoft.com/office/powerpoint/2010/main" val="2795519529"/>
              </p:ext>
            </p:extLst>
          </p:nvPr>
        </p:nvGraphicFramePr>
        <p:xfrm>
          <a:off x="58526" y="5733718"/>
          <a:ext cx="9048570" cy="609850"/>
        </p:xfrm>
        <a:graphic>
          <a:graphicData uri="http://schemas.openxmlformats.org/drawingml/2006/table">
            <a:tbl>
              <a:tblPr>
                <a:noFill/>
                <a:tableStyleId>{23EE1D8B-B577-459B-9B28-73AE4DFC83B0}</a:tableStyleId>
              </a:tblPr>
              <a:tblGrid>
                <a:gridCol w="3025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7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58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Verdana"/>
                        <a:buNone/>
                      </a:pPr>
                      <a:r>
                        <a:rPr lang="en-US" sz="2400" b="1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Mild</a:t>
                      </a:r>
                      <a:endParaRPr sz="2400" b="1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Verdana"/>
                        <a:buNone/>
                      </a:pPr>
                      <a:r>
                        <a:rPr lang="en-US" sz="2400" b="1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Moderate</a:t>
                      </a:r>
                      <a:endParaRPr sz="2400" b="1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Verdana"/>
                        <a:buNone/>
                      </a:pPr>
                      <a:r>
                        <a:rPr lang="en-US" sz="2400" b="1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Severe</a:t>
                      </a:r>
                      <a:endParaRPr sz="2400" b="1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5" name="Google Shape;95;p1"/>
          <p:cNvSpPr txBox="1"/>
          <p:nvPr/>
        </p:nvSpPr>
        <p:spPr>
          <a:xfrm>
            <a:off x="67670" y="6541938"/>
            <a:ext cx="8244226" cy="2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Created by Jessica Gormley, University of Nebraska Medical Center, Munroe-Meyer Institute (2026)</a:t>
            </a:r>
            <a:endParaRPr sz="1100" i="1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03A816-0CE4-32AB-AE8B-C76D009419A6}"/>
              </a:ext>
            </a:extLst>
          </p:cNvPr>
          <p:cNvSpPr txBox="1"/>
          <p:nvPr/>
        </p:nvSpPr>
        <p:spPr>
          <a:xfrm>
            <a:off x="-5482" y="67084"/>
            <a:ext cx="91677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None/>
            </a:pPr>
            <a:r>
              <a:rPr lang="en-US" sz="2400" b="1" u="none" strike="noStrike" cap="none" dirty="0"/>
              <a:t>Feelings &amp; Symptoms – Obstetrics/Gynecology Appointment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737E0AD3-4A0E-450E-AE88-F55172E5A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" name="Google Shape;93;p1">
            <a:extLst>
              <a:ext uri="{FF2B5EF4-FFF2-40B4-BE49-F238E27FC236}">
                <a16:creationId xmlns:a16="http://schemas.microsoft.com/office/drawing/2014/main" id="{83B63EBD-E089-51E8-F833-1FFA364A03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4831737"/>
              </p:ext>
            </p:extLst>
          </p:nvPr>
        </p:nvGraphicFramePr>
        <p:xfrm>
          <a:off x="168255" y="813816"/>
          <a:ext cx="8783721" cy="4721532"/>
        </p:xfrm>
        <a:graphic>
          <a:graphicData uri="http://schemas.openxmlformats.org/drawingml/2006/table">
            <a:tbl>
              <a:tblPr firstRow="1">
                <a:noFill/>
                <a:tableStyleId>{23EE1D8B-B577-459B-9B28-73AE4DFC83B0}</a:tableStyleId>
              </a:tblPr>
              <a:tblGrid>
                <a:gridCol w="2927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7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79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0455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lang="en-US" sz="2400" b="1" dirty="0"/>
                        <a:t>I’m okay</a:t>
                      </a:r>
                      <a:endParaRPr sz="2400" b="1" u="none" strike="noStrike" cap="none" dirty="0"/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lang="en-US" sz="2400" b="1" dirty="0"/>
                        <a:t>Stop</a:t>
                      </a:r>
                      <a:endParaRPr sz="2400" b="1" u="none" strike="noStrike" cap="none" dirty="0"/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lang="en-US" sz="2400" b="1" dirty="0"/>
                        <a:t>Pain</a:t>
                      </a:r>
                      <a:endParaRPr sz="2400" b="1" u="none" strike="noStrike" cap="none" dirty="0"/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6974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lang="en-US" sz="2400" b="1" u="none" strike="noStrike" cap="none" dirty="0"/>
                        <a:t>Wait</a:t>
                      </a:r>
                      <a:endParaRPr sz="2400" b="1" u="none" strike="noStrike" cap="none" dirty="0"/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lang="en-US" sz="2400" b="1" dirty="0">
                          <a:solidFill>
                            <a:schemeClr val="dk1"/>
                          </a:solidFill>
                        </a:rPr>
                        <a:t>Continue</a:t>
                      </a:r>
                      <a:endParaRPr sz="1200" dirty="0"/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lang="en-US" sz="2400" b="1" u="none" strike="noStrike" cap="none" dirty="0"/>
                        <a:t>Something else</a:t>
                      </a: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4" name="Google Shape;94;p1">
            <a:extLst>
              <a:ext uri="{FF2B5EF4-FFF2-40B4-BE49-F238E27FC236}">
                <a16:creationId xmlns:a16="http://schemas.microsoft.com/office/drawing/2014/main" id="{296635C5-F09D-5F79-AD20-B2373EBF99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9073353"/>
              </p:ext>
            </p:extLst>
          </p:nvPr>
        </p:nvGraphicFramePr>
        <p:xfrm>
          <a:off x="58526" y="5733718"/>
          <a:ext cx="9048570" cy="609850"/>
        </p:xfrm>
        <a:graphic>
          <a:graphicData uri="http://schemas.openxmlformats.org/drawingml/2006/table">
            <a:tbl>
              <a:tblPr>
                <a:noFill/>
                <a:tableStyleId>{23EE1D8B-B577-459B-9B28-73AE4DFC83B0}</a:tableStyleId>
              </a:tblPr>
              <a:tblGrid>
                <a:gridCol w="3025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7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58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Verdana"/>
                        <a:buNone/>
                      </a:pPr>
                      <a:r>
                        <a:rPr lang="en-US" sz="2400" b="1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Maybe</a:t>
                      </a:r>
                      <a:endParaRPr sz="2400" b="1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Verdana"/>
                        <a:buNone/>
                      </a:pPr>
                      <a:r>
                        <a:rPr lang="en-US" sz="2400" b="1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Don’t Know</a:t>
                      </a:r>
                      <a:endParaRPr sz="2400" b="1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Verdana"/>
                        <a:buNone/>
                      </a:pPr>
                      <a:r>
                        <a:rPr lang="en-US" sz="2400" b="1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Later</a:t>
                      </a:r>
                      <a:endParaRPr sz="2400" b="1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5" name="Google Shape;95;p1">
            <a:extLst>
              <a:ext uri="{FF2B5EF4-FFF2-40B4-BE49-F238E27FC236}">
                <a16:creationId xmlns:a16="http://schemas.microsoft.com/office/drawing/2014/main" id="{2B4B7B44-3D14-75F8-EC94-550C8BA10F59}"/>
              </a:ext>
            </a:extLst>
          </p:cNvPr>
          <p:cNvSpPr txBox="1"/>
          <p:nvPr/>
        </p:nvSpPr>
        <p:spPr>
          <a:xfrm>
            <a:off x="67670" y="6541938"/>
            <a:ext cx="8244226" cy="2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Created by Jessica Gormley</a:t>
            </a:r>
            <a:r>
              <a:rPr lang="en-US" sz="1100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University </a:t>
            </a:r>
            <a:r>
              <a:rPr lang="en-US" sz="11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of Nebraska Medical Center, Munroe-Meyer Institute (2026)</a:t>
            </a:r>
            <a:endParaRPr sz="1100" i="1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289444-C09C-93A6-253E-386198FF8321}"/>
              </a:ext>
            </a:extLst>
          </p:cNvPr>
          <p:cNvSpPr txBox="1"/>
          <p:nvPr/>
        </p:nvSpPr>
        <p:spPr>
          <a:xfrm>
            <a:off x="-11885" y="199349"/>
            <a:ext cx="91677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None/>
            </a:pPr>
            <a:r>
              <a:rPr lang="en-US" sz="2400" b="1" u="none" strike="noStrike" cap="none" dirty="0"/>
              <a:t>During an Exam/Procedure</a:t>
            </a:r>
          </a:p>
        </p:txBody>
      </p:sp>
    </p:spTree>
    <p:extLst>
      <p:ext uri="{BB962C8B-B14F-4D97-AF65-F5344CB8AC3E}">
        <p14:creationId xmlns:p14="http://schemas.microsoft.com/office/powerpoint/2010/main" val="25227718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79492EE9CEF044993F1667B3E8B520" ma:contentTypeVersion="3" ma:contentTypeDescription="Create a new document." ma:contentTypeScope="" ma:versionID="06b293122aaef417b2c9b4a0c858b188">
  <xsd:schema xmlns:xsd="http://www.w3.org/2001/XMLSchema" xmlns:xs="http://www.w3.org/2001/XMLSchema" xmlns:p="http://schemas.microsoft.com/office/2006/metadata/properties" xmlns:ns2="a6a62134-3629-4057-8be2-4512e207296e" targetNamespace="http://schemas.microsoft.com/office/2006/metadata/properties" ma:root="true" ma:fieldsID="b300920f47276825221b0aba0e6abd4e" ns2:_="">
    <xsd:import namespace="a6a62134-3629-4057-8be2-4512e20729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a62134-3629-4057-8be2-4512e20729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D441E3-C4CB-43A2-96C2-844EC1544067}">
  <ds:schemaRefs>
    <ds:schemaRef ds:uri="http://www.w3.org/XML/1998/namespace"/>
    <ds:schemaRef ds:uri="http://schemas.openxmlformats.org/package/2006/metadata/core-properties"/>
    <ds:schemaRef ds:uri="http://purl.org/dc/elements/1.1/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a6a62134-3629-4057-8be2-4512e207296e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E7C62537-9275-4069-AB8D-C49C71E7709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7B37D5-4BF9-4C3B-8B3D-AF37C0E6F8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6a62134-3629-4057-8be2-4512e20729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94</Words>
  <Application>Microsoft Macintosh PowerPoint</Application>
  <PresentationFormat>On-screen Show (4:3)</PresentationFormat>
  <Paragraphs>29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Verdana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Santiago, Rachel</dc:creator>
  <cp:lastModifiedBy>Gormley, Jessica E</cp:lastModifiedBy>
  <cp:revision>6</cp:revision>
  <dcterms:created xsi:type="dcterms:W3CDTF">2020-03-17T22:31:26Z</dcterms:created>
  <dcterms:modified xsi:type="dcterms:W3CDTF">2026-01-15T23:13:23Z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0x010100E879492EE9CEF044993F1667B3E8B520</vt:lpwstr>
  </property>
</Properties>
</file>