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hjxyTp/P8mvtaBLOm/+PdyUVo5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96F0EFF-55BE-4470-A403-7418C84F2E31}">
  <a:tblStyle styleId="{096F0EFF-55BE-4470-A403-7418C84F2E31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946064" y="6596938"/>
            <a:ext cx="6858000" cy="217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7" name="Google Shape;17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9073" y="6003985"/>
            <a:ext cx="624019" cy="686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807" y="6514754"/>
            <a:ext cx="847257" cy="30011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/>
          <p:nvPr/>
        </p:nvSpPr>
        <p:spPr>
          <a:xfrm>
            <a:off x="6920079" y="6630172"/>
            <a:ext cx="2182008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100" u="none" cap="none" strike="noStrike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Patientprovidercommunication.org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2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4" name="Google Shape;74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4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3" name="Google Shape;23;p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8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8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11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7" name="Google Shape;67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.png"/><Relationship Id="rId10" Type="http://schemas.openxmlformats.org/officeDocument/2006/relationships/image" Target="../media/image8.png"/><Relationship Id="rId13" Type="http://schemas.openxmlformats.org/officeDocument/2006/relationships/image" Target="../media/image10.png"/><Relationship Id="rId1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3.png"/><Relationship Id="rId14" Type="http://schemas.openxmlformats.org/officeDocument/2006/relationships/image" Target="../media/image7.png"/><Relationship Id="rId5" Type="http://schemas.openxmlformats.org/officeDocument/2006/relationships/image" Target="../media/image11.png"/><Relationship Id="rId6" Type="http://schemas.openxmlformats.org/officeDocument/2006/relationships/image" Target="../media/image2.png"/><Relationship Id="rId7" Type="http://schemas.openxmlformats.org/officeDocument/2006/relationships/image" Target="../media/image6.png"/><Relationship Id="rId8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" name="Google Shape;93;p1"/>
          <p:cNvGraphicFramePr/>
          <p:nvPr/>
        </p:nvGraphicFramePr>
        <p:xfrm>
          <a:off x="67675" y="107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{096F0EFF-55BE-4470-A403-7418C84F2E31}</a:tableStyleId>
              </a:tblPr>
              <a:tblGrid>
                <a:gridCol w="2256900"/>
                <a:gridCol w="2256900"/>
                <a:gridCol w="2256900"/>
                <a:gridCol w="2256900"/>
              </a:tblGrid>
              <a:tr h="1899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1800" u="none" cap="none" strike="noStrike"/>
                        <a:t>Nothing by </a:t>
                      </a:r>
                      <a:r>
                        <a:rPr b="1" lang="en-US" sz="1800"/>
                        <a:t>m</a:t>
                      </a:r>
                      <a:r>
                        <a:rPr b="1" lang="en-US" sz="1800" u="none" cap="none" strike="noStrike"/>
                        <a:t>outh</a:t>
                      </a:r>
                      <a:endParaRPr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1800" u="none" cap="none" strike="noStrike"/>
                        <a:t>(NPO)</a:t>
                      </a:r>
                      <a:endParaRPr b="1" sz="18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1800"/>
                        <a:t>Oral care</a:t>
                      </a:r>
                      <a:endParaRPr b="1" sz="18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1800"/>
                        <a:t>Ice chips</a:t>
                      </a:r>
                      <a:endParaRPr b="1" sz="18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1800"/>
                        <a:t>Water</a:t>
                      </a:r>
                      <a:endParaRPr sz="1800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99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1800" u="none" cap="none" strike="noStrike"/>
                        <a:t>Applesauce</a:t>
                      </a:r>
                      <a:endParaRPr b="1" sz="18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1800" u="none" cap="none" strike="noStrike"/>
                        <a:t>Pudding</a:t>
                      </a:r>
                      <a:endParaRPr b="1" sz="18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1800" u="none" cap="none" strike="noStrike"/>
                        <a:t>Crackers</a:t>
                      </a:r>
                      <a:endParaRPr b="1" sz="18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1800">
                          <a:solidFill>
                            <a:schemeClr val="dk1"/>
                          </a:solidFill>
                        </a:rPr>
                        <a:t>Juice</a:t>
                      </a:r>
                      <a:endParaRPr b="1" sz="18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99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1800">
                          <a:solidFill>
                            <a:schemeClr val="dk1"/>
                          </a:solidFill>
                        </a:rPr>
                        <a:t>Stop</a:t>
                      </a:r>
                      <a:endParaRPr b="1" sz="18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1800">
                          <a:solidFill>
                            <a:schemeClr val="dk1"/>
                          </a:solidFill>
                        </a:rPr>
                        <a:t>More</a:t>
                      </a:r>
                      <a:endParaRPr b="1" sz="18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1800"/>
                        <a:t>Something else</a:t>
                      </a:r>
                      <a:endParaRPr b="1" sz="18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1800" u="none" cap="none" strike="noStrike"/>
                        <a:t>Letter Board</a:t>
                      </a:r>
                      <a:endParaRPr b="1" sz="18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94" name="Google Shape;94;p1"/>
          <p:cNvGraphicFramePr/>
          <p:nvPr/>
        </p:nvGraphicFramePr>
        <p:xfrm>
          <a:off x="57345" y="5807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{096F0EFF-55BE-4470-A403-7418C84F2E31}</a:tableStyleId>
              </a:tblPr>
              <a:tblGrid>
                <a:gridCol w="3025650"/>
                <a:gridCol w="3067050"/>
                <a:gridCol w="2955875"/>
              </a:tblGrid>
              <a:tr h="609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b="1" lang="en-US" sz="24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</a:t>
                      </a:r>
                      <a:r>
                        <a:rPr b="1" lang="en-US" sz="24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aybe</a:t>
                      </a:r>
                      <a:endParaRPr b="1" sz="24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b="1" lang="en-US" sz="24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</a:t>
                      </a:r>
                      <a:r>
                        <a:rPr b="1" lang="en-US" sz="24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on’t Know</a:t>
                      </a:r>
                      <a:endParaRPr b="1" sz="24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b="1" lang="en-US" sz="24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</a:t>
                      </a:r>
                      <a:r>
                        <a:rPr b="1" lang="en-US" sz="24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ater</a:t>
                      </a:r>
                      <a:endParaRPr b="1" sz="24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</a:tr>
            </a:tbl>
          </a:graphicData>
        </a:graphic>
      </p:graphicFrame>
      <p:sp>
        <p:nvSpPr>
          <p:cNvPr id="95" name="Google Shape;95;p1"/>
          <p:cNvSpPr txBox="1"/>
          <p:nvPr>
            <p:ph idx="1" type="subTitle"/>
          </p:nvPr>
        </p:nvSpPr>
        <p:spPr>
          <a:xfrm>
            <a:off x="783845" y="6536000"/>
            <a:ext cx="34407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i="1" lang="en-US" sz="1100"/>
              <a:t>Created by Tami Altschuler,  NYU Langone Health (2025)</a:t>
            </a:r>
            <a:r>
              <a:rPr i="1" lang="en-US" sz="1100"/>
              <a:t> </a:t>
            </a:r>
            <a:endParaRPr i="1" sz="1100"/>
          </a:p>
        </p:txBody>
      </p:sp>
      <p:pic>
        <p:nvPicPr>
          <p:cNvPr id="96" name="Google Shape;96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1850" y="2136675"/>
            <a:ext cx="1766775" cy="123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0851" y="2071277"/>
            <a:ext cx="1672799" cy="123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20859" y="232150"/>
            <a:ext cx="1853091" cy="123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09573" y="277688"/>
            <a:ext cx="1046150" cy="114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07587" y="2116812"/>
            <a:ext cx="1616975" cy="114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24163" y="2226489"/>
            <a:ext cx="1616975" cy="1060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32042" y="232150"/>
            <a:ext cx="1246396" cy="114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096241" y="4089300"/>
            <a:ext cx="1672800" cy="1010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50058" y="3971975"/>
            <a:ext cx="1410367" cy="123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710875" y="4089308"/>
            <a:ext cx="1410375" cy="1257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042213" y="4068632"/>
            <a:ext cx="1410375" cy="1299256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"/>
          <p:cNvSpPr txBox="1"/>
          <p:nvPr/>
        </p:nvSpPr>
        <p:spPr>
          <a:xfrm>
            <a:off x="4121250" y="6404900"/>
            <a:ext cx="5690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PCS is a trademark of Tobii Dynavox LLC.  All rights reserved.  </a:t>
            </a:r>
            <a:endParaRPr i="1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Used with permission.</a:t>
            </a:r>
            <a:endParaRPr i="1" sz="13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374000" y="509225"/>
            <a:ext cx="2084127" cy="8693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9" name="Google Shape;109;p1"/>
          <p:cNvCxnSpPr/>
          <p:nvPr/>
        </p:nvCxnSpPr>
        <p:spPr>
          <a:xfrm>
            <a:off x="4559650" y="6512000"/>
            <a:ext cx="0" cy="309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2020-03-17T22:31:26Z</dcterms:created>
  <dc:creator>Santiago, Rachel</dc:creator>
</cp:coreProperties>
</file>