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51D41DF-CBAB-4F3A-83F8-821B2177AA8F}">
  <a:tblStyle styleId="{551D41DF-CBAB-4F3A-83F8-821B2177AA8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2" Type="http://schemas.openxmlformats.org/officeDocument/2006/relationships/slide" Target="slides/slide6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12672d5d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12672d5d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a12672d5db_1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a12672d5db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a12672d5db_1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a12672d5db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12672d5db_1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a12672d5db_1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a12672d5db_1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a12672d5db_1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12672d5db_1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a12672d5db_1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438150" y="1211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{551D41DF-CBAB-4F3A-83F8-821B2177AA8F}</a:tableStyleId>
              </a:tblPr>
              <a:tblGrid>
                <a:gridCol w="8267700"/>
              </a:tblGrid>
              <a:tr h="2118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 Swallowing Test: </a:t>
                      </a:r>
                      <a:r>
                        <a:rPr b="1" lang="en" sz="3700" u="sng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VFSS</a:t>
                      </a:r>
                      <a:endParaRPr b="1" sz="3700" u="sng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(Videofluoroscopic Swallow Study)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sp>
        <p:nvSpPr>
          <p:cNvPr id="55" name="Google Shape;55;p13"/>
          <p:cNvSpPr txBox="1"/>
          <p:nvPr/>
        </p:nvSpPr>
        <p:spPr>
          <a:xfrm>
            <a:off x="2851645" y="4825525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478500" y="1856050"/>
            <a:ext cx="4516800" cy="21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To see how I am eating and drinking and how to help me swallow.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1" name="Google Shape;61;p14"/>
          <p:cNvGraphicFramePr/>
          <p:nvPr/>
        </p:nvGraphicFramePr>
        <p:xfrm>
          <a:off x="952500" y="23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{551D41DF-CBAB-4F3A-83F8-821B2177AA8F}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Why am I </a:t>
                      </a: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having</a:t>
                      </a: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this test?</a:t>
                      </a:r>
                      <a:endParaRPr b="1" sz="2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5950" y="1317500"/>
            <a:ext cx="2866200" cy="1935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2799" y="3456775"/>
            <a:ext cx="1252500" cy="1272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478500" y="1856050"/>
            <a:ext cx="4516800" cy="21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A transporter will bring me to Radiology on a stretcher or in a wheelchair.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9" name="Google Shape;69;p15"/>
          <p:cNvGraphicFramePr/>
          <p:nvPr/>
        </p:nvGraphicFramePr>
        <p:xfrm>
          <a:off x="952500" y="23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{551D41DF-CBAB-4F3A-83F8-821B2177AA8F}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Where is the test done?</a:t>
                      </a:r>
                      <a:endParaRPr b="1" sz="2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8500" y="1123775"/>
            <a:ext cx="2943000" cy="202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6650" y="3345800"/>
            <a:ext cx="1506699" cy="166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478500" y="1856050"/>
            <a:ext cx="4516800" cy="21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I will eat and drink different foods and liquids mixed with barium (contrast). They may taste a little chalky.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7" name="Google Shape;77;p16"/>
          <p:cNvGraphicFramePr/>
          <p:nvPr/>
        </p:nvGraphicFramePr>
        <p:xfrm>
          <a:off x="952500" y="23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{551D41DF-CBAB-4F3A-83F8-821B2177AA8F}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do I do?</a:t>
                      </a:r>
                      <a:endParaRPr b="1" sz="2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pic>
        <p:nvPicPr>
          <p:cNvPr id="78" name="Google Shape;78;p16" title="IMG_731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5474" y="1186225"/>
            <a:ext cx="2724600" cy="3489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478500" y="1856050"/>
            <a:ext cx="4516800" cy="21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The camera takes a moving X-ray picture while I eat and drink.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It shows how the food and liquid travels down my throat.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4" name="Google Shape;84;p17"/>
          <p:cNvGraphicFramePr/>
          <p:nvPr/>
        </p:nvGraphicFramePr>
        <p:xfrm>
          <a:off x="952500" y="23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{551D41DF-CBAB-4F3A-83F8-821B2177AA8F}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does the X-Ray see?</a:t>
                      </a:r>
                      <a:endParaRPr b="1" sz="2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9100" y="1180900"/>
            <a:ext cx="3030600" cy="3316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2E9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478500" y="1856050"/>
            <a:ext cx="4516800" cy="21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The SLP will talk to me about what they saw. They will make a plan with me about foods and liquids or if I need to wait to eat and drink.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1" name="Google Shape;91;p18"/>
          <p:cNvGraphicFramePr/>
          <p:nvPr/>
        </p:nvGraphicFramePr>
        <p:xfrm>
          <a:off x="952500" y="23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{551D41DF-CBAB-4F3A-83F8-821B2177AA8F}</a:tableStyleId>
              </a:tblPr>
              <a:tblGrid>
                <a:gridCol w="72390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happens after </a:t>
                      </a:r>
                      <a:r>
                        <a:rPr b="1" lang="en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test?</a:t>
                      </a:r>
                      <a:endParaRPr b="1" sz="2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B4A7D6"/>
                    </a:solidFill>
                  </a:tcPr>
                </a:tc>
              </a:tr>
            </a:tbl>
          </a:graphicData>
        </a:graphic>
      </p:graphicFrame>
      <p:sp>
        <p:nvSpPr>
          <p:cNvPr id="92" name="Google Shape;92;p18"/>
          <p:cNvSpPr/>
          <p:nvPr/>
        </p:nvSpPr>
        <p:spPr>
          <a:xfrm>
            <a:off x="5588325" y="2159350"/>
            <a:ext cx="1343700" cy="9639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SLP</a:t>
            </a:r>
            <a:endParaRPr/>
          </a:p>
        </p:txBody>
      </p:sp>
      <p:sp>
        <p:nvSpPr>
          <p:cNvPr id="93" name="Google Shape;93;p18"/>
          <p:cNvSpPr/>
          <p:nvPr/>
        </p:nvSpPr>
        <p:spPr>
          <a:xfrm>
            <a:off x="7371800" y="2159350"/>
            <a:ext cx="1343700" cy="9639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Me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