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2353D46-4DC1-4CD9-A48B-979737B5464C}">
  <a:tblStyle styleId="{72353D46-4DC1-4CD9-A48B-979737B546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10" Type="http://schemas.openxmlformats.org/officeDocument/2006/relationships/slide" Target="slides/slide4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iddsi.org/standards/framework" TargetMode="External"/><Relationship Id="rId3" Type="http://schemas.openxmlformats.org/officeDocument/2006/relationships/hyperlink" Target="https://creativecommons.org/licenses/by-sa/4.0/legalcode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iddsi.org/standards/framework" TargetMode="External"/><Relationship Id="rId3" Type="http://schemas.openxmlformats.org/officeDocument/2006/relationships/hyperlink" Target="https://creativecommons.org/licenses/by-sa/4.0/legalcode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iddsi.org/standards/framework" TargetMode="External"/><Relationship Id="rId3" Type="http://schemas.openxmlformats.org/officeDocument/2006/relationships/hyperlink" Target="https://creativecommons.org/licenses/by-sa/4.0/legalcode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iddsi.org/standards/framework" TargetMode="External"/><Relationship Id="rId3" Type="http://schemas.openxmlformats.org/officeDocument/2006/relationships/hyperlink" Target="https://creativecommons.org/licenses/by-sa/4.0/legalcode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a54a04431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a54a04431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81000" marR="1130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© The International Dysphagia Diet Standardisation Initiative 2019 @ </a:t>
            </a:r>
            <a:r>
              <a:rPr lang="en">
                <a:solidFill>
                  <a:srgbClr val="0154A7"/>
                </a:solidFill>
                <a:uFill>
                  <a:noFill/>
                </a:u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https://iddsi.org/standards//framework</a:t>
            </a:r>
            <a:r>
              <a:rPr lang="en"/>
              <a:t>. Licensed under the CreativeCommons Attribution Sharealike 4.0 License </a:t>
            </a:r>
            <a:r>
              <a:rPr lang="en" u="sng">
                <a:solidFill>
                  <a:srgbClr val="0154A7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https://creativecommons.org/licenses/by-sa/4.0/legalcode</a:t>
            </a:r>
            <a:r>
              <a:rPr lang="en"/>
              <a:t>. Derivative works extending beyond language translation are NOT PERMITTED.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https://www.iddsi.org/resources/guidelines-for-use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a54a044314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a54a04431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81000" marR="1130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© The International Dysphagia Diet Standardisation Initiative 2019 @ </a:t>
            </a:r>
            <a:r>
              <a:rPr lang="en">
                <a:solidFill>
                  <a:srgbClr val="0154A7"/>
                </a:solidFill>
                <a:uFill>
                  <a:noFill/>
                </a:u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https://iddsi.org/standards//framework</a:t>
            </a:r>
            <a:r>
              <a:rPr lang="en"/>
              <a:t>. Licensed under the CreativeCommons Attribution Sharealike 4.0 License </a:t>
            </a:r>
            <a:r>
              <a:rPr lang="en" u="sng">
                <a:solidFill>
                  <a:srgbClr val="0154A7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https://creativecommons.org/licenses/by-sa/4.0/legalcode</a:t>
            </a:r>
            <a:r>
              <a:rPr lang="en"/>
              <a:t>. Derivative works extending beyond language translation are NOT PERMITTED.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https://www.iddsi.org/resources/guidelines-for-use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a54a044314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a54a044314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81000" marR="1130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https://www.rochedietitians.com/blog/2020/7/20/your-guide-to-iddsi-1</a:t>
            </a:r>
            <a:endParaRPr/>
          </a:p>
          <a:p>
            <a:pPr indent="0" lvl="0" marL="381000" marR="1130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381000" marR="1130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© The International Dysphagia Diet Standardisation Initiative 2019 @ </a:t>
            </a:r>
            <a:r>
              <a:rPr lang="en">
                <a:solidFill>
                  <a:srgbClr val="0154A7"/>
                </a:solidFill>
                <a:uFill>
                  <a:noFill/>
                </a:u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https://iddsi.org/standards//framework</a:t>
            </a:r>
            <a:r>
              <a:rPr lang="en"/>
              <a:t>. Licensed under the CreativeCommons Attribution Sharealike 4.0 License </a:t>
            </a:r>
            <a:r>
              <a:rPr lang="en" u="sng">
                <a:solidFill>
                  <a:srgbClr val="0154A7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https://creativecommons.org/licenses/by-sa/4.0/legalcode</a:t>
            </a:r>
            <a:r>
              <a:rPr lang="en"/>
              <a:t>. Derivative works extending beyond language translation are NOT PERMITTED.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https://www.iddsi.org/resources/guidelines-for-use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a54a044314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a54a044314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381000" marR="11303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© The International Dysphagia Diet Standardisation Initiative 2019 @ </a:t>
            </a:r>
            <a:r>
              <a:rPr lang="en">
                <a:solidFill>
                  <a:srgbClr val="0154A7"/>
                </a:solidFill>
                <a:uFill>
                  <a:noFill/>
                </a:uFill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https://iddsi.org/standards//framework</a:t>
            </a:r>
            <a:r>
              <a:rPr lang="en"/>
              <a:t>. Licensed under the CreativeCommons Attribution Sharealike 4.0 License </a:t>
            </a:r>
            <a:r>
              <a:rPr lang="en" u="sng">
                <a:solidFill>
                  <a:srgbClr val="0154A7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https://creativecommons.org/licenses/by-sa/4.0/legalcode</a:t>
            </a:r>
            <a:r>
              <a:rPr lang="en"/>
              <a:t>. Derivative works extending beyond language translation are NOT PERMITTED.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https://www.iddsi.org/resources/guidelines-for-use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6.png"/><Relationship Id="rId6" Type="http://schemas.openxmlformats.org/officeDocument/2006/relationships/image" Target="../media/image4.png"/><Relationship Id="rId7" Type="http://schemas.openxmlformats.org/officeDocument/2006/relationships/image" Target="../media/image9.png"/><Relationship Id="rId8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Google Shape;54;p13"/>
          <p:cNvGraphicFramePr/>
          <p:nvPr/>
        </p:nvGraphicFramePr>
        <p:xfrm>
          <a:off x="602375" y="1418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{72353D46-4DC1-4CD9-A48B-979737B5464C}</a:tableStyleId>
              </a:tblPr>
              <a:tblGrid>
                <a:gridCol w="1563700"/>
                <a:gridCol w="1612000"/>
                <a:gridCol w="1696525"/>
                <a:gridCol w="1648200"/>
                <a:gridCol w="12980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Extremely Thick</a:t>
                      </a:r>
                      <a:endParaRPr b="1"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79B62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Moderately Thick</a:t>
                      </a:r>
                      <a:endParaRPr b="1"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FCEB1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Mildly Thick</a:t>
                      </a:r>
                      <a:endParaRPr b="1"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EC4A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Slightly Thick</a:t>
                      </a:r>
                      <a:endParaRPr b="1"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62626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Thin</a:t>
                      </a:r>
                      <a:endParaRPr b="1"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pic>
        <p:nvPicPr>
          <p:cNvPr id="55" name="Google Shape;55;p13" title="IMG_735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3475" y="2006298"/>
            <a:ext cx="968400" cy="1131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56" name="Google Shape;56;p13" title="IMG_7359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75688" y="1982900"/>
            <a:ext cx="1039976" cy="117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IMG_7360.PNG"/>
          <p:cNvPicPr preferRelativeResize="0"/>
          <p:nvPr/>
        </p:nvPicPr>
        <p:blipFill rotWithShape="1">
          <a:blip r:embed="rId5">
            <a:alphaModFix/>
          </a:blip>
          <a:srcRect b="0" l="5784" r="0" t="6985"/>
          <a:stretch/>
        </p:blipFill>
        <p:spPr>
          <a:xfrm>
            <a:off x="4072163" y="1982900"/>
            <a:ext cx="1168552" cy="1145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IMG_736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54997" y="2031770"/>
            <a:ext cx="1039974" cy="1179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 title="IMG_7365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20525" y="2035737"/>
            <a:ext cx="897350" cy="1072025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2851645" y="4808425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" name="Google Shape;65;p14"/>
          <p:cNvGraphicFramePr/>
          <p:nvPr/>
        </p:nvGraphicFramePr>
        <p:xfrm>
          <a:off x="1440575" y="1418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{72353D46-4DC1-4CD9-A48B-979737B5464C}</a:tableStyleId>
              </a:tblPr>
              <a:tblGrid>
                <a:gridCol w="1966275"/>
                <a:gridCol w="1921550"/>
                <a:gridCol w="17142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Moderately Thick</a:t>
                      </a:r>
                      <a:endParaRPr b="1"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FCEB1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Mildly Thick</a:t>
                      </a:r>
                      <a:endParaRPr b="1"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EC4A9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Thin</a:t>
                      </a:r>
                      <a:endParaRPr b="1"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  <p:pic>
        <p:nvPicPr>
          <p:cNvPr id="66" name="Google Shape;66;p14" title="IMG_735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6749" y="1901925"/>
            <a:ext cx="959351" cy="10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 title="IMG_7360.PNG"/>
          <p:cNvPicPr preferRelativeResize="0"/>
          <p:nvPr/>
        </p:nvPicPr>
        <p:blipFill rotWithShape="1">
          <a:blip r:embed="rId4">
            <a:alphaModFix/>
          </a:blip>
          <a:srcRect b="0" l="5784" r="0" t="6985"/>
          <a:stretch/>
        </p:blipFill>
        <p:spPr>
          <a:xfrm>
            <a:off x="3770324" y="1901925"/>
            <a:ext cx="1107922" cy="108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 title="IMG_736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38850" y="1901925"/>
            <a:ext cx="909383" cy="10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2603945" y="4802650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Google Shape;74;p15"/>
          <p:cNvGraphicFramePr/>
          <p:nvPr/>
        </p:nvGraphicFramePr>
        <p:xfrm>
          <a:off x="602375" y="1418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{72353D46-4DC1-4CD9-A48B-979737B5464C}</a:tableStyleId>
              </a:tblPr>
              <a:tblGrid>
                <a:gridCol w="1314075"/>
                <a:gridCol w="1314075"/>
                <a:gridCol w="1314075"/>
                <a:gridCol w="1314075"/>
                <a:gridCol w="1353525"/>
                <a:gridCol w="1087625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Liquidized</a:t>
                      </a:r>
                      <a:endParaRPr b="1" sz="15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FCEB1A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Pureed</a:t>
                      </a:r>
                      <a:endParaRPr b="1"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77B72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Minced &amp; Moist</a:t>
                      </a:r>
                      <a:endParaRPr b="1"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E8641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Soft &amp; Bite Sized</a:t>
                      </a:r>
                      <a:endParaRPr b="1"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0567A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Easy to Chew</a:t>
                      </a:r>
                      <a:endParaRPr b="1"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Regular</a:t>
                      </a:r>
                      <a:endParaRPr b="1"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2175" y="2343150"/>
            <a:ext cx="1144201" cy="74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9724" y="2190750"/>
            <a:ext cx="898075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68100" y="2190753"/>
            <a:ext cx="825878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10275" y="2190750"/>
            <a:ext cx="99499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27475" y="2353212"/>
            <a:ext cx="825876" cy="722816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/>
          <p:nvPr/>
        </p:nvSpPr>
        <p:spPr>
          <a:xfrm>
            <a:off x="4711475" y="4562000"/>
            <a:ext cx="2616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latin typeface="Calibri"/>
                <a:ea typeface="Calibri"/>
                <a:cs typeface="Calibri"/>
                <a:sym typeface="Calibri"/>
              </a:rPr>
              <a:t>Images source: Roche Dietitians </a:t>
            </a:r>
            <a:endParaRPr i="1" sz="11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latin typeface="Calibri"/>
                <a:ea typeface="Calibri"/>
                <a:cs typeface="Calibri"/>
                <a:sym typeface="Calibri"/>
              </a:rPr>
              <a:t>(https://www.rochedietitians.com/iddsi) </a:t>
            </a:r>
            <a:endParaRPr i="1"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5"/>
          <p:cNvSpPr txBox="1"/>
          <p:nvPr/>
        </p:nvSpPr>
        <p:spPr>
          <a:xfrm>
            <a:off x="1029970" y="4693100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2" name="Google Shape;82;p15"/>
          <p:cNvCxnSpPr/>
          <p:nvPr/>
        </p:nvCxnSpPr>
        <p:spPr>
          <a:xfrm>
            <a:off x="4591075" y="4669100"/>
            <a:ext cx="0" cy="3090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83" name="Google Shape;83;p15" title="IMG_7358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40625" y="2117762"/>
            <a:ext cx="898200" cy="1048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8" name="Google Shape;88;p16"/>
          <p:cNvGraphicFramePr/>
          <p:nvPr/>
        </p:nvGraphicFramePr>
        <p:xfrm>
          <a:off x="602375" y="1418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{72353D46-4DC1-4CD9-A48B-979737B5464C}</a:tableStyleId>
              </a:tblPr>
              <a:tblGrid>
                <a:gridCol w="1783325"/>
                <a:gridCol w="1783325"/>
                <a:gridCol w="1737025"/>
                <a:gridCol w="19139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Pureed</a:t>
                      </a:r>
                      <a:endParaRPr b="1"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77B72B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Minced &amp; Moist</a:t>
                      </a:r>
                      <a:endParaRPr b="1"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rgbClr val="E8641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Easy to Chew</a:t>
                      </a:r>
                      <a:endParaRPr b="1"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Regular</a:t>
                      </a:r>
                      <a:endParaRPr b="1" sz="150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solidFill>
                      <a:schemeClr val="dk1"/>
                    </a:solidFill>
                  </a:tcPr>
                </a:tc>
              </a:tr>
            </a:tbl>
          </a:graphicData>
        </a:graphic>
      </p:graphicFrame>
      <p:pic>
        <p:nvPicPr>
          <p:cNvPr id="89" name="Google Shape;8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4425" y="2072425"/>
            <a:ext cx="1341101" cy="8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57274" y="1943100"/>
            <a:ext cx="898075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1943100"/>
            <a:ext cx="994990" cy="104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86500" y="2037600"/>
            <a:ext cx="1074525" cy="94044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/>
          <p:nvPr/>
        </p:nvSpPr>
        <p:spPr>
          <a:xfrm>
            <a:off x="748807" y="4751400"/>
            <a:ext cx="3440700" cy="2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Created by Tami Altschuler,  NYU Langone Health (2025) </a:t>
            </a:r>
            <a:endParaRPr i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4" name="Google Shape;94;p16"/>
          <p:cNvCxnSpPr/>
          <p:nvPr/>
        </p:nvCxnSpPr>
        <p:spPr>
          <a:xfrm>
            <a:off x="4357600" y="4703400"/>
            <a:ext cx="0" cy="309000"/>
          </a:xfrm>
          <a:prstGeom prst="straightConnector1">
            <a:avLst/>
          </a:prstGeom>
          <a:noFill/>
          <a:ln cap="flat" cmpd="sng" w="9525">
            <a:solidFill>
              <a:srgbClr val="44546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5" name="Google Shape;95;p16"/>
          <p:cNvSpPr txBox="1"/>
          <p:nvPr/>
        </p:nvSpPr>
        <p:spPr>
          <a:xfrm>
            <a:off x="4357613" y="4620300"/>
            <a:ext cx="33159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latin typeface="Calibri"/>
                <a:ea typeface="Calibri"/>
                <a:cs typeface="Calibri"/>
                <a:sym typeface="Calibri"/>
              </a:rPr>
              <a:t>Images source: Roche Dietitians (https://www.rochedietitians.com/iddsi) </a:t>
            </a:r>
            <a:endParaRPr i="1" sz="1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