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7" r:id="rId2"/>
    <p:sldId id="258" r:id="rId3"/>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129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interSettings" Target="printerSettings/printerSettings1.bin"/><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A1DFEF-EF67-4AC2-8C24-2626BD5AC0B1}" type="datetimeFigureOut">
              <a:rPr lang="en-US" smtClean="0"/>
              <a:t>4/21/20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F130BC-F2B9-42C4-BE95-1768F0EF1D5E}" type="slidenum">
              <a:rPr lang="en-US" smtClean="0"/>
              <a:t>‹#›</a:t>
            </a:fld>
            <a:endParaRPr lang="en-US"/>
          </a:p>
        </p:txBody>
      </p:sp>
    </p:spTree>
    <p:extLst>
      <p:ext uri="{BB962C8B-B14F-4D97-AF65-F5344CB8AC3E}">
        <p14:creationId xmlns:p14="http://schemas.microsoft.com/office/powerpoint/2010/main" val="111411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717b6be595_9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17b6be595_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Serious Illness Conversation Board</a:t>
            </a:r>
            <a:endParaRPr/>
          </a:p>
        </p:txBody>
      </p:sp>
    </p:spTree>
    <p:extLst>
      <p:ext uri="{BB962C8B-B14F-4D97-AF65-F5344CB8AC3E}">
        <p14:creationId xmlns:p14="http://schemas.microsoft.com/office/powerpoint/2010/main" val="1810981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04119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17735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4220247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6064" y="6596938"/>
            <a:ext cx="6858000" cy="217932"/>
          </a:xfrm>
        </p:spPr>
        <p:txBody>
          <a:bodyPr>
            <a:normAutofit/>
          </a:bodyPr>
          <a:lstStyle>
            <a:lvl1pPr marL="0" indent="0" algn="ctr">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p:cNvPicPr>
            <a:picLocks noChangeAspect="1"/>
          </p:cNvPicPr>
          <p:nvPr userDrawn="1"/>
        </p:nvPicPr>
        <p:blipFill>
          <a:blip r:embed="rId2"/>
          <a:stretch>
            <a:fillRect/>
          </a:stretch>
        </p:blipFill>
        <p:spPr>
          <a:xfrm>
            <a:off x="7699073" y="6003985"/>
            <a:ext cx="624019" cy="686705"/>
          </a:xfrm>
          <a:prstGeom prst="rect">
            <a:avLst/>
          </a:prstGeom>
        </p:spPr>
      </p:pic>
      <p:pic>
        <p:nvPicPr>
          <p:cNvPr id="8" name="Picture 7"/>
          <p:cNvPicPr>
            <a:picLocks noChangeAspect="1"/>
          </p:cNvPicPr>
          <p:nvPr userDrawn="1"/>
        </p:nvPicPr>
        <p:blipFill>
          <a:blip r:embed="rId3"/>
          <a:stretch>
            <a:fillRect/>
          </a:stretch>
        </p:blipFill>
        <p:spPr>
          <a:xfrm>
            <a:off x="98807" y="6514754"/>
            <a:ext cx="847257" cy="300116"/>
          </a:xfrm>
          <a:prstGeom prst="rect">
            <a:avLst/>
          </a:prstGeom>
        </p:spPr>
      </p:pic>
      <p:sp>
        <p:nvSpPr>
          <p:cNvPr id="9" name="TextBox 8"/>
          <p:cNvSpPr txBox="1"/>
          <p:nvPr userDrawn="1"/>
        </p:nvSpPr>
        <p:spPr>
          <a:xfrm>
            <a:off x="6920079" y="6630172"/>
            <a:ext cx="2182008" cy="261610"/>
          </a:xfrm>
          <a:prstGeom prst="rect">
            <a:avLst/>
          </a:prstGeom>
          <a:noFill/>
        </p:spPr>
        <p:txBody>
          <a:bodyPr wrap="none" rtlCol="0">
            <a:spAutoFit/>
          </a:bodyPr>
          <a:lstStyle/>
          <a:p>
            <a:r>
              <a:rPr lang="en-US" sz="1100" i="1" dirty="0">
                <a:solidFill>
                  <a:schemeClr val="accent1">
                    <a:lumMod val="75000"/>
                  </a:schemeClr>
                </a:solidFill>
              </a:rPr>
              <a:t>Patientprovidercommunication.org</a:t>
            </a:r>
          </a:p>
        </p:txBody>
      </p:sp>
    </p:spTree>
    <p:extLst>
      <p:ext uri="{BB962C8B-B14F-4D97-AF65-F5344CB8AC3E}">
        <p14:creationId xmlns:p14="http://schemas.microsoft.com/office/powerpoint/2010/main" val="419892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55419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53265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414833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D6BDD79-6E6A-4A62-A99D-C760BE04EBAC}" type="datetimeFigureOut">
              <a:rPr lang="en-US" smtClean="0"/>
              <a:t>4/21/20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3796328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D6BDD79-6E6A-4A62-A99D-C760BE04EBAC}" type="datetimeFigureOut">
              <a:rPr lang="en-US" smtClean="0"/>
              <a:t>4/21/20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981929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6BDD79-6E6A-4A62-A99D-C760BE04EBAC}" type="datetimeFigureOut">
              <a:rPr lang="en-US" smtClean="0"/>
              <a:t>4/21/20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783006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511065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8621031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BDD79-6E6A-4A62-A99D-C760BE04EBAC}" type="datetimeFigureOut">
              <a:rPr lang="en-US" smtClean="0"/>
              <a:t>4/21/20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F0AC1-7C7A-4EC1-8E9A-646947F86DA5}" type="slidenum">
              <a:rPr lang="en-US" smtClean="0"/>
              <a:t>‹#›</a:t>
            </a:fld>
            <a:endParaRPr lang="en-US"/>
          </a:p>
        </p:txBody>
      </p:sp>
    </p:spTree>
    <p:extLst>
      <p:ext uri="{BB962C8B-B14F-4D97-AF65-F5344CB8AC3E}">
        <p14:creationId xmlns:p14="http://schemas.microsoft.com/office/powerpoint/2010/main" val="3415375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graphicFrame>
        <p:nvGraphicFramePr>
          <p:cNvPr id="160" name="Google Shape;160;p23"/>
          <p:cNvGraphicFramePr/>
          <p:nvPr>
            <p:extLst>
              <p:ext uri="{D42A27DB-BD31-4B8C-83A1-F6EECF244321}">
                <p14:modId xmlns:p14="http://schemas.microsoft.com/office/powerpoint/2010/main" val="539950747"/>
              </p:ext>
            </p:extLst>
          </p:nvPr>
        </p:nvGraphicFramePr>
        <p:xfrm>
          <a:off x="51756" y="69010"/>
          <a:ext cx="9049108" cy="5889228"/>
        </p:xfrm>
        <a:graphic>
          <a:graphicData uri="http://schemas.openxmlformats.org/drawingml/2006/table">
            <a:tbl>
              <a:tblPr>
                <a:noFill/>
              </a:tblPr>
              <a:tblGrid>
                <a:gridCol w="2262277">
                  <a:extLst>
                    <a:ext uri="{9D8B030D-6E8A-4147-A177-3AD203B41FA5}">
                      <a16:colId xmlns:a16="http://schemas.microsoft.com/office/drawing/2014/main" xmlns="" val="20000"/>
                    </a:ext>
                  </a:extLst>
                </a:gridCol>
                <a:gridCol w="2262277">
                  <a:extLst>
                    <a:ext uri="{9D8B030D-6E8A-4147-A177-3AD203B41FA5}">
                      <a16:colId xmlns:a16="http://schemas.microsoft.com/office/drawing/2014/main" xmlns="" val="20001"/>
                    </a:ext>
                  </a:extLst>
                </a:gridCol>
                <a:gridCol w="2262277">
                  <a:extLst>
                    <a:ext uri="{9D8B030D-6E8A-4147-A177-3AD203B41FA5}">
                      <a16:colId xmlns:a16="http://schemas.microsoft.com/office/drawing/2014/main" xmlns="" val="20002"/>
                    </a:ext>
                  </a:extLst>
                </a:gridCol>
                <a:gridCol w="2262277">
                  <a:extLst>
                    <a:ext uri="{9D8B030D-6E8A-4147-A177-3AD203B41FA5}">
                      <a16:colId xmlns:a16="http://schemas.microsoft.com/office/drawing/2014/main" xmlns="" val="20003"/>
                    </a:ext>
                  </a:extLst>
                </a:gridCol>
              </a:tblGrid>
              <a:tr h="1963076">
                <a:tc>
                  <a:txBody>
                    <a:bodyPr/>
                    <a:lstStyle/>
                    <a:p>
                      <a:pPr marL="0" lvl="0" indent="0" algn="ctr" rtl="0">
                        <a:spcBef>
                          <a:spcPts val="0"/>
                        </a:spcBef>
                        <a:spcAft>
                          <a:spcPts val="0"/>
                        </a:spcAft>
                        <a:buNone/>
                      </a:pPr>
                      <a:r>
                        <a:rPr lang="en" sz="1800" b="1" dirty="0"/>
                        <a:t>WHAT IS MY PROGNOSIS?</a:t>
                      </a:r>
                      <a:endParaRPr sz="18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dirty="0"/>
                        <a:t>WHAT ARE MY OPTIONS?</a:t>
                      </a:r>
                      <a:endParaRPr sz="18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WILL I GET BETTER?</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AM I GOING TO DIE?</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963076">
                <a:tc>
                  <a:txBody>
                    <a:bodyPr/>
                    <a:lstStyle/>
                    <a:p>
                      <a:pPr marL="0" lvl="0" indent="0" algn="ctr" rtl="0">
                        <a:spcBef>
                          <a:spcPts val="0"/>
                        </a:spcBef>
                        <a:spcAft>
                          <a:spcPts val="0"/>
                        </a:spcAft>
                        <a:buNone/>
                      </a:pPr>
                      <a:r>
                        <a:rPr lang="en" sz="1800" b="1"/>
                        <a:t>WHAT WILL HAPPEN NEXT?</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800" b="1">
                          <a:solidFill>
                            <a:schemeClr val="dk1"/>
                          </a:solidFill>
                        </a:rPr>
                        <a:t>WILL I HAVE PAIN?</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I WANT TO DISCUSS MY DECISIONS</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I WANT MY FAMILY TO DECIDE</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963076">
                <a:tc>
                  <a:txBody>
                    <a:bodyPr/>
                    <a:lstStyle/>
                    <a:p>
                      <a:pPr marL="0" lvl="0" indent="0" algn="ctr" rtl="0">
                        <a:spcBef>
                          <a:spcPts val="0"/>
                        </a:spcBef>
                        <a:spcAft>
                          <a:spcPts val="0"/>
                        </a:spcAft>
                        <a:buNone/>
                      </a:pPr>
                      <a:r>
                        <a:rPr lang="en" sz="1800" b="1"/>
                        <a:t>WHEN WILL I COME OFF THE VENTILATOR?</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WHAT HAPPENS IF I AM TAKEN OFF THE VENTILATOR?</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I AM NOT READY TO MAKE A DECISION</a:t>
                      </a:r>
                      <a:endParaRPr sz="18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dirty="0"/>
                        <a:t>I HAVE ANOTHER QUESTION</a:t>
                      </a:r>
                      <a:endParaRPr sz="18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graphicFrame>
        <p:nvGraphicFramePr>
          <p:cNvPr id="161" name="Google Shape;161;p23"/>
          <p:cNvGraphicFramePr/>
          <p:nvPr>
            <p:extLst>
              <p:ext uri="{D42A27DB-BD31-4B8C-83A1-F6EECF244321}">
                <p14:modId xmlns:p14="http://schemas.microsoft.com/office/powerpoint/2010/main" val="2310021964"/>
              </p:ext>
            </p:extLst>
          </p:nvPr>
        </p:nvGraphicFramePr>
        <p:xfrm>
          <a:off x="51757" y="5966867"/>
          <a:ext cx="9049108" cy="609850"/>
        </p:xfrm>
        <a:graphic>
          <a:graphicData uri="http://schemas.openxmlformats.org/drawingml/2006/table">
            <a:tbl>
              <a:tblPr>
                <a:noFill/>
              </a:tblPr>
              <a:tblGrid>
                <a:gridCol w="3009384">
                  <a:extLst>
                    <a:ext uri="{9D8B030D-6E8A-4147-A177-3AD203B41FA5}">
                      <a16:colId xmlns:a16="http://schemas.microsoft.com/office/drawing/2014/main" xmlns="" val="20000"/>
                    </a:ext>
                  </a:extLst>
                </a:gridCol>
                <a:gridCol w="3009384">
                  <a:extLst>
                    <a:ext uri="{9D8B030D-6E8A-4147-A177-3AD203B41FA5}">
                      <a16:colId xmlns:a16="http://schemas.microsoft.com/office/drawing/2014/main" xmlns="" val="20001"/>
                    </a:ext>
                  </a:extLst>
                </a:gridCol>
                <a:gridCol w="3030340">
                  <a:extLst>
                    <a:ext uri="{9D8B030D-6E8A-4147-A177-3AD203B41FA5}">
                      <a16:colId xmlns:a16="http://schemas.microsoft.com/office/drawing/2014/main" xmlns="" val="20002"/>
                    </a:ext>
                  </a:extLst>
                </a:gridCol>
              </a:tblGrid>
              <a:tr h="609850">
                <a:tc>
                  <a:txBody>
                    <a:bodyPr/>
                    <a:lstStyle/>
                    <a:p>
                      <a:pPr marL="0" lvl="0" indent="0" algn="ctr" rtl="0">
                        <a:spcBef>
                          <a:spcPts val="0"/>
                        </a:spcBef>
                        <a:spcAft>
                          <a:spcPts val="0"/>
                        </a:spcAft>
                        <a:buNone/>
                      </a:pPr>
                      <a:r>
                        <a:rPr lang="en" sz="2400" b="1">
                          <a:latin typeface="Verdana"/>
                          <a:ea typeface="Verdana"/>
                          <a:cs typeface="Verdana"/>
                          <a:sym typeface="Verdana"/>
                        </a:rPr>
                        <a:t>MAYBE</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6AA84F"/>
                    </a:solidFill>
                  </a:tcPr>
                </a:tc>
                <a:tc>
                  <a:txBody>
                    <a:bodyPr/>
                    <a:lstStyle/>
                    <a:p>
                      <a:pPr marL="0" lvl="0" indent="0" algn="ctr" rtl="0">
                        <a:spcBef>
                          <a:spcPts val="0"/>
                        </a:spcBef>
                        <a:spcAft>
                          <a:spcPts val="0"/>
                        </a:spcAft>
                        <a:buNone/>
                      </a:pPr>
                      <a:r>
                        <a:rPr lang="en" sz="2400" b="1">
                          <a:latin typeface="Verdana"/>
                          <a:ea typeface="Verdana"/>
                          <a:cs typeface="Verdana"/>
                          <a:sym typeface="Verdana"/>
                        </a:rPr>
                        <a:t>DON’T  KNOW</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D966"/>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LATER</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xmlns="" val="10000"/>
                  </a:ext>
                </a:extLst>
              </a:tr>
            </a:tbl>
          </a:graphicData>
        </a:graphic>
      </p:graphicFrame>
      <p:sp>
        <p:nvSpPr>
          <p:cNvPr id="4" name="Subtitle 1"/>
          <p:cNvSpPr>
            <a:spLocks noGrp="1"/>
          </p:cNvSpPr>
          <p:nvPr>
            <p:ph type="subTitle" idx="1"/>
          </p:nvPr>
        </p:nvSpPr>
        <p:spPr>
          <a:xfrm>
            <a:off x="946064" y="6596938"/>
            <a:ext cx="6858000" cy="217932"/>
          </a:xfrm>
        </p:spPr>
        <p:txBody>
          <a:bodyPr>
            <a:noAutofit/>
          </a:bodyPr>
          <a:lstStyle/>
          <a:p>
            <a:r>
              <a:rPr lang="en-US" sz="1200" dirty="0" smtClean="0"/>
              <a:t>Medical Decision Making – 12 target</a:t>
            </a:r>
            <a:endParaRPr lang="en-US" sz="1200" dirty="0"/>
          </a:p>
        </p:txBody>
      </p:sp>
    </p:spTree>
    <p:extLst>
      <p:ext uri="{BB962C8B-B14F-4D97-AF65-F5344CB8AC3E}">
        <p14:creationId xmlns:p14="http://schemas.microsoft.com/office/powerpoint/2010/main" val="1969386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59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115</Words>
  <Application>Microsoft Macintosh PowerPoint</Application>
  <PresentationFormat>Letter Paper (8.5x11 in)</PresentationFormat>
  <Paragraphs>38</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Boston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Santiago, Rachel</dc:creator>
  <cp:lastModifiedBy>Rachel</cp:lastModifiedBy>
  <cp:revision>6</cp:revision>
  <dcterms:created xsi:type="dcterms:W3CDTF">2020-03-17T22:31:26Z</dcterms:created>
  <dcterms:modified xsi:type="dcterms:W3CDTF">2020-04-21T18:22:46Z</dcterms:modified>
</cp:coreProperties>
</file>