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1" r:id="rId2"/>
    <p:sldId id="266" r:id="rId3"/>
    <p:sldId id="262" r:id="rId4"/>
    <p:sldId id="267"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12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009B4F-3A17-4039-8518-584C5E24E185}" type="datetimeFigureOut">
              <a:rPr lang="en-US" smtClean="0"/>
              <a:t>4/21/20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C541DB-8788-40B4-867A-114839B0BD71}" type="slidenum">
              <a:rPr lang="en-US" smtClean="0"/>
              <a:t>‹#›</a:t>
            </a:fld>
            <a:endParaRPr lang="en-US"/>
          </a:p>
        </p:txBody>
      </p:sp>
    </p:spTree>
    <p:extLst>
      <p:ext uri="{BB962C8B-B14F-4D97-AF65-F5344CB8AC3E}">
        <p14:creationId xmlns:p14="http://schemas.microsoft.com/office/powerpoint/2010/main" val="172034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716d261967_2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716d261967_2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AEIOU Letter Board</a:t>
            </a:r>
            <a:endParaRPr/>
          </a:p>
        </p:txBody>
      </p:sp>
    </p:spTree>
    <p:extLst>
      <p:ext uri="{BB962C8B-B14F-4D97-AF65-F5344CB8AC3E}">
        <p14:creationId xmlns:p14="http://schemas.microsoft.com/office/powerpoint/2010/main" val="257033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88599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2838834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107490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smtClean="0">
                <a:solidFill>
                  <a:schemeClr val="accent1">
                    <a:lumMod val="75000"/>
                  </a:schemeClr>
                </a:solidFill>
              </a:rPr>
              <a:t>Patientprovidercommunication.org</a:t>
            </a:r>
            <a:endParaRPr lang="en-US" sz="1100" i="1" dirty="0">
              <a:solidFill>
                <a:schemeClr val="accent1">
                  <a:lumMod val="75000"/>
                </a:schemeClr>
              </a:solidFill>
            </a:endParaRPr>
          </a:p>
        </p:txBody>
      </p:sp>
    </p:spTree>
    <p:extLst>
      <p:ext uri="{BB962C8B-B14F-4D97-AF65-F5344CB8AC3E}">
        <p14:creationId xmlns:p14="http://schemas.microsoft.com/office/powerpoint/2010/main" val="1846537633"/>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1315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3045557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1B20C6-AA0D-4414-9C4A-60DE375B85A8}"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002661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1B20C6-AA0D-4414-9C4A-60DE375B85A8}"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236567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1B20C6-AA0D-4414-9C4A-60DE375B85A8}"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93250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1B20C6-AA0D-4414-9C4A-60DE375B85A8}"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4262797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B20C6-AA0D-4414-9C4A-60DE375B85A8}"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314968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1B20C6-AA0D-4414-9C4A-60DE375B85A8}"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0605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1B20C6-AA0D-4414-9C4A-60DE375B85A8}"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79277604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B20C6-AA0D-4414-9C4A-60DE375B85A8}"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48B096-C3E8-4F2C-9C50-392648E20F9E}" type="slidenum">
              <a:rPr lang="en-US" smtClean="0"/>
              <a:t>‹#›</a:t>
            </a:fld>
            <a:endParaRPr lang="en-US"/>
          </a:p>
        </p:txBody>
      </p:sp>
    </p:spTree>
    <p:extLst>
      <p:ext uri="{BB962C8B-B14F-4D97-AF65-F5344CB8AC3E}">
        <p14:creationId xmlns:p14="http://schemas.microsoft.com/office/powerpoint/2010/main" val="1303491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2"/>
          <p:cNvPicPr preferRelativeResize="0"/>
          <p:nvPr/>
        </p:nvPicPr>
        <p:blipFill rotWithShape="1">
          <a:blip r:embed="rId3">
            <a:alphaModFix/>
          </a:blip>
          <a:srcRect l="1046" t="1575" r="1173" b="2959"/>
          <a:stretch/>
        </p:blipFill>
        <p:spPr>
          <a:xfrm>
            <a:off x="88900" y="215900"/>
            <a:ext cx="8966200" cy="6337300"/>
          </a:xfrm>
          <a:prstGeom prst="rect">
            <a:avLst/>
          </a:prstGeom>
          <a:noFill/>
          <a:ln>
            <a:noFill/>
          </a:ln>
        </p:spPr>
      </p:pic>
      <p:sp>
        <p:nvSpPr>
          <p:cNvPr id="3" name="Subtitle 1"/>
          <p:cNvSpPr txBox="1">
            <a:spLocks/>
          </p:cNvSpPr>
          <p:nvPr/>
        </p:nvSpPr>
        <p:spPr>
          <a:xfrm>
            <a:off x="946064" y="6571538"/>
            <a:ext cx="6858000" cy="217932"/>
          </a:xfrm>
          <a:prstGeom prst="rect">
            <a:avLst/>
          </a:prstGeom>
        </p:spPr>
        <p:txBody>
          <a:bodyPr spcFirstLastPara="1" vert="horz" wrap="square" lIns="91425" tIns="91425" rIns="91425" bIns="91425" rtlCol="0" anchor="t" anchorCtr="0">
            <a:noAutofit/>
          </a:bodyPr>
          <a:lstStyle>
            <a:lvl1pPr marL="457189" lvl="0" indent="-342892"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914378" lvl="1" indent="-317492" algn="l" defTabSz="914400" rtl="0" eaLnBrk="1" latinLnBrk="0" hangingPunct="1">
              <a:lnSpc>
                <a:spcPct val="90000"/>
              </a:lnSpc>
              <a:spcBef>
                <a:spcPts val="1600"/>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371566" lvl="2" indent="-317492" algn="l" defTabSz="914400" rtl="0" eaLnBrk="1" latinLnBrk="0" hangingPunct="1">
              <a:lnSpc>
                <a:spcPct val="90000"/>
              </a:lnSpc>
              <a:spcBef>
                <a:spcPts val="1600"/>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1828754" lvl="3" indent="-317492" algn="l" defTabSz="914400" rtl="0" eaLnBrk="1" latinLnBrk="0" hangingPunct="1">
              <a:lnSpc>
                <a:spcPct val="90000"/>
              </a:lnSpc>
              <a:spcBef>
                <a:spcPts val="1600"/>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2285943" lvl="4" indent="-317492" algn="l" defTabSz="914400" rtl="0" eaLnBrk="1" latinLnBrk="0" hangingPunct="1">
              <a:lnSpc>
                <a:spcPct val="90000"/>
              </a:lnSpc>
              <a:spcBef>
                <a:spcPts val="1600"/>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2743132" lvl="5" indent="-317492" algn="l" defTabSz="914400" rtl="0" eaLnBrk="1" latinLnBrk="0" hangingPunct="1">
              <a:lnSpc>
                <a:spcPct val="90000"/>
              </a:lnSpc>
              <a:spcBef>
                <a:spcPts val="1600"/>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3200320" lvl="6" indent="-317492" algn="l" defTabSz="914400" rtl="0" eaLnBrk="1" latinLnBrk="0" hangingPunct="1">
              <a:lnSpc>
                <a:spcPct val="90000"/>
              </a:lnSpc>
              <a:spcBef>
                <a:spcPts val="1600"/>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3657509" lvl="7" indent="-317492" algn="l" defTabSz="914400" rtl="0" eaLnBrk="1" latinLnBrk="0" hangingPunct="1">
              <a:lnSpc>
                <a:spcPct val="90000"/>
              </a:lnSpc>
              <a:spcBef>
                <a:spcPts val="1600"/>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4114697" lvl="8" indent="-317492" algn="l" defTabSz="914400" rtl="0" eaLnBrk="1" latinLnBrk="0" hangingPunct="1">
              <a:lnSpc>
                <a:spcPct val="90000"/>
              </a:lnSpc>
              <a:spcBef>
                <a:spcPts val="1600"/>
              </a:spcBef>
              <a:spcAft>
                <a:spcPts val="1600"/>
              </a:spcAft>
              <a:buSzPts val="1400"/>
              <a:buFont typeface="Arial" panose="020B0604020202020204" pitchFamily="34" charset="0"/>
              <a:buChar char="■"/>
              <a:defRPr sz="1800" kern="1200">
                <a:solidFill>
                  <a:schemeClr val="tx1"/>
                </a:solidFill>
                <a:latin typeface="+mn-lt"/>
                <a:ea typeface="+mn-ea"/>
                <a:cs typeface="+mn-cs"/>
              </a:defRPr>
            </a:lvl9pPr>
          </a:lstStyle>
          <a:p>
            <a:pPr marL="114297" indent="0" algn="ctr">
              <a:buNone/>
            </a:pPr>
            <a:r>
              <a:rPr lang="en-US" sz="1200" dirty="0" smtClean="0"/>
              <a:t>Letter Board - AEIOU format</a:t>
            </a:r>
            <a:endParaRPr lang="en-US" sz="1200" dirty="0"/>
          </a:p>
        </p:txBody>
      </p:sp>
    </p:spTree>
    <p:extLst>
      <p:ext uri="{BB962C8B-B14F-4D97-AF65-F5344CB8AC3E}">
        <p14:creationId xmlns:p14="http://schemas.microsoft.com/office/powerpoint/2010/main" val="186519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92500" lnSpcReduction="20000"/>
          </a:bodyPr>
          <a:lstStyle/>
          <a:p>
            <a:r>
              <a:rPr lang="en-US" dirty="0"/>
              <a:t>Partner-Assisted Scanning Instructions – Letter board</a:t>
            </a:r>
          </a:p>
        </p:txBody>
      </p:sp>
      <p:pic>
        <p:nvPicPr>
          <p:cNvPr id="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1257" y="118662"/>
            <a:ext cx="8882743" cy="5416868"/>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think of a message to spell (simple, single word messages are often best</a:t>
            </a:r>
            <a:r>
              <a:rPr lang="en-US" sz="1400" dirty="0" smtClean="0">
                <a:solidFill>
                  <a:srgbClr val="000000"/>
                </a:solidFill>
                <a:latin typeface="Calibri" panose="020F0502020204030204" pitchFamily="34" charset="0"/>
              </a:rPr>
              <a:t>).</a:t>
            </a:r>
            <a:endParaRPr lang="en-US" sz="1400" dirty="0">
              <a:solidFill>
                <a:srgbClr val="000000"/>
              </a:solidFill>
              <a:latin typeface="Calibri" panose="020F0502020204030204" pitchFamily="34" charset="0"/>
            </a:endParaRPr>
          </a:p>
          <a:p>
            <a:r>
              <a:rPr lang="en-US" sz="1400" dirty="0">
                <a:solidFill>
                  <a:srgbClr val="000000"/>
                </a:solidFill>
                <a:latin typeface="Calibri" panose="020F0502020204030204" pitchFamily="34" charset="0"/>
              </a:rPr>
              <a:t>Establish the patient’s “yes” (i.e. nodding, blinking, thumbs up, etc</a:t>
            </a:r>
            <a:r>
              <a:rPr lang="en-US" sz="1400" dirty="0" smtClean="0">
                <a:solidFill>
                  <a:srgbClr val="000000"/>
                </a:solidFill>
                <a:latin typeface="Calibri" panose="020F0502020204030204" pitchFamily="34" charset="0"/>
              </a:rPr>
              <a:t>.).</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Cue the patient to focus on the 1</a:t>
            </a:r>
            <a:r>
              <a:rPr lang="en-US" sz="1400" b="1" baseline="30000" dirty="0">
                <a:solidFill>
                  <a:srgbClr val="000000"/>
                </a:solidFill>
                <a:latin typeface="Calibri" panose="020F0502020204030204" pitchFamily="34" charset="0"/>
              </a:rPr>
              <a:t>st</a:t>
            </a:r>
            <a:r>
              <a:rPr lang="en-US" sz="1400" b="1" dirty="0">
                <a:solidFill>
                  <a:srgbClr val="000000"/>
                </a:solidFill>
                <a:latin typeface="Calibri" panose="020F0502020204030204" pitchFamily="34" charset="0"/>
              </a:rPr>
              <a:t> letter of the </a:t>
            </a:r>
            <a:r>
              <a:rPr lang="en-US" sz="1400" b="1" dirty="0" smtClean="0">
                <a:solidFill>
                  <a:srgbClr val="000000"/>
                </a:solidFill>
                <a:latin typeface="Calibri" panose="020F0502020204030204" pitchFamily="34" charset="0"/>
              </a:rPr>
              <a:t>word.</a:t>
            </a:r>
            <a:endParaRPr lang="en-US" sz="1400" b="1" dirty="0">
              <a:solidFill>
                <a:srgbClr val="000000"/>
              </a:solidFill>
              <a:latin typeface="Calibri" panose="020F0502020204030204" pitchFamily="34" charset="0"/>
            </a:endParaRPr>
          </a:p>
          <a:p>
            <a:pPr marL="457200"/>
            <a:r>
              <a:rPr lang="en-US" sz="1400" b="1" dirty="0">
                <a:solidFill>
                  <a:srgbClr val="000000"/>
                </a:solidFill>
                <a:latin typeface="Calibri" panose="020F0502020204030204" pitchFamily="34" charset="0"/>
              </a:rPr>
              <a:t>2.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letter is in that </a:t>
            </a:r>
            <a:r>
              <a:rPr lang="en-US" sz="1400" b="1" dirty="0" smtClean="0">
                <a:solidFill>
                  <a:srgbClr val="000000"/>
                </a:solidFill>
                <a:latin typeface="Calibri" panose="020F0502020204030204" pitchFamily="34" charset="0"/>
              </a:rPr>
              <a:t>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3.</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letter within the selected row (“Is it A, B, C, D</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5</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a:t>
            </a:r>
            <a:r>
              <a:rPr lang="en-US" sz="1400" b="1" dirty="0" smtClean="0">
                <a:solidFill>
                  <a:srgbClr val="000000"/>
                </a:solidFill>
                <a:latin typeface="Calibri" panose="020F0502020204030204" pitchFamily="34" charset="0"/>
              </a:rPr>
              <a:t>the desired letter using </a:t>
            </a:r>
            <a:r>
              <a:rPr lang="en-US" sz="1400" b="1" dirty="0">
                <a:solidFill>
                  <a:srgbClr val="000000"/>
                </a:solidFill>
                <a:latin typeface="Calibri" panose="020F0502020204030204" pitchFamily="34" charset="0"/>
              </a:rPr>
              <a:t>the </a:t>
            </a:r>
            <a:r>
              <a:rPr lang="en-US" sz="1400" b="1" dirty="0" smtClean="0">
                <a:solidFill>
                  <a:srgbClr val="000000"/>
                </a:solidFill>
                <a:latin typeface="Calibri" panose="020F0502020204030204" pitchFamily="34" charset="0"/>
              </a:rPr>
              <a:t>established YES response.</a:t>
            </a:r>
            <a:endParaRPr lang="en-US" sz="1400" dirty="0"/>
          </a:p>
          <a:p>
            <a:pPr marL="457200"/>
            <a:r>
              <a:rPr lang="en-US" sz="1400" b="1" dirty="0">
                <a:solidFill>
                  <a:srgbClr val="000000"/>
                </a:solidFill>
                <a:latin typeface="Calibri" panose="020F0502020204030204" pitchFamily="34" charset="0"/>
              </a:rPr>
              <a:t>6</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to </a:t>
            </a:r>
            <a:r>
              <a:rPr lang="en-US" sz="1400" dirty="0" smtClean="0">
                <a:solidFill>
                  <a:srgbClr val="000000"/>
                </a:solidFill>
                <a:latin typeface="+mj-lt"/>
              </a:rPr>
              <a:t>the patient </a:t>
            </a:r>
            <a:r>
              <a:rPr lang="en-US" sz="1400" dirty="0">
                <a:solidFill>
                  <a:srgbClr val="000000"/>
                </a:solidFill>
                <a:latin typeface="+mj-lt"/>
              </a:rPr>
              <a:t>as 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6" name="Table 5"/>
          <p:cNvGraphicFramePr>
            <a:graphicFrameLocks noGrp="1"/>
          </p:cNvGraphicFramePr>
          <p:nvPr>
            <p:extLst/>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7" name="Table 6"/>
          <p:cNvGraphicFramePr>
            <a:graphicFrameLocks noGrp="1"/>
          </p:cNvGraphicFramePr>
          <p:nvPr>
            <p:extLst/>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8" name="Rectangle 7"/>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68340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92500" lnSpcReduction="20000"/>
          </a:bodyPr>
          <a:lstStyle/>
          <a:p>
            <a:r>
              <a:rPr lang="en-US" dirty="0" smtClean="0"/>
              <a:t>Letter Board – QWERTY format</a:t>
            </a:r>
            <a:endParaRPr lang="en-US" dirty="0"/>
          </a:p>
        </p:txBody>
      </p:sp>
      <p:pic>
        <p:nvPicPr>
          <p:cNvPr id="3" name="Picture 2"/>
          <p:cNvPicPr>
            <a:picLocks noChangeAspect="1"/>
          </p:cNvPicPr>
          <p:nvPr/>
        </p:nvPicPr>
        <p:blipFill>
          <a:blip r:embed="rId2"/>
          <a:stretch>
            <a:fillRect/>
          </a:stretch>
        </p:blipFill>
        <p:spPr>
          <a:xfrm>
            <a:off x="179975" y="0"/>
            <a:ext cx="8584757" cy="6596938"/>
          </a:xfrm>
          <a:prstGeom prst="rect">
            <a:avLst/>
          </a:prstGeom>
        </p:spPr>
      </p:pic>
    </p:spTree>
    <p:extLst>
      <p:ext uri="{BB962C8B-B14F-4D97-AF65-F5344CB8AC3E}">
        <p14:creationId xmlns:p14="http://schemas.microsoft.com/office/powerpoint/2010/main" val="61465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92500" lnSpcReduction="20000"/>
          </a:bodyPr>
          <a:lstStyle/>
          <a:p>
            <a:r>
              <a:rPr lang="en-US" dirty="0"/>
              <a:t>Partner-Assisted Scanning Instructions – Letter board</a:t>
            </a:r>
          </a:p>
        </p:txBody>
      </p:sp>
      <p:pic>
        <p:nvPicPr>
          <p:cNvPr id="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1257" y="118662"/>
            <a:ext cx="8882743" cy="5416868"/>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think of a message to spell (simple, single word messages are often best</a:t>
            </a:r>
            <a:r>
              <a:rPr lang="en-US" sz="1400" dirty="0" smtClean="0">
                <a:solidFill>
                  <a:srgbClr val="000000"/>
                </a:solidFill>
                <a:latin typeface="Calibri" panose="020F0502020204030204" pitchFamily="34" charset="0"/>
              </a:rPr>
              <a:t>).</a:t>
            </a:r>
            <a:endParaRPr lang="en-US" sz="1400" dirty="0">
              <a:solidFill>
                <a:srgbClr val="000000"/>
              </a:solidFill>
              <a:latin typeface="Calibri" panose="020F0502020204030204" pitchFamily="34" charset="0"/>
            </a:endParaRPr>
          </a:p>
          <a:p>
            <a:r>
              <a:rPr lang="en-US" sz="1400" dirty="0">
                <a:solidFill>
                  <a:srgbClr val="000000"/>
                </a:solidFill>
                <a:latin typeface="Calibri" panose="020F0502020204030204" pitchFamily="34" charset="0"/>
              </a:rPr>
              <a:t>Establish the patient’s “yes” (i.e. nodding, blinking, thumbs up, etc</a:t>
            </a:r>
            <a:r>
              <a:rPr lang="en-US" sz="1400" dirty="0" smtClean="0">
                <a:solidFill>
                  <a:srgbClr val="000000"/>
                </a:solidFill>
                <a:latin typeface="Calibri" panose="020F0502020204030204" pitchFamily="34" charset="0"/>
              </a:rPr>
              <a:t>.).</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Cue the patient to focus on the 1</a:t>
            </a:r>
            <a:r>
              <a:rPr lang="en-US" sz="1400" b="1" baseline="30000" dirty="0">
                <a:solidFill>
                  <a:srgbClr val="000000"/>
                </a:solidFill>
                <a:latin typeface="Calibri" panose="020F0502020204030204" pitchFamily="34" charset="0"/>
              </a:rPr>
              <a:t>st</a:t>
            </a:r>
            <a:r>
              <a:rPr lang="en-US" sz="1400" b="1" dirty="0">
                <a:solidFill>
                  <a:srgbClr val="000000"/>
                </a:solidFill>
                <a:latin typeface="Calibri" panose="020F0502020204030204" pitchFamily="34" charset="0"/>
              </a:rPr>
              <a:t> letter of the </a:t>
            </a:r>
            <a:r>
              <a:rPr lang="en-US" sz="1400" b="1" dirty="0" smtClean="0">
                <a:solidFill>
                  <a:srgbClr val="000000"/>
                </a:solidFill>
                <a:latin typeface="Calibri" panose="020F0502020204030204" pitchFamily="34" charset="0"/>
              </a:rPr>
              <a:t>word.</a:t>
            </a:r>
            <a:endParaRPr lang="en-US" sz="1400" b="1" dirty="0">
              <a:solidFill>
                <a:srgbClr val="000000"/>
              </a:solidFill>
              <a:latin typeface="Calibri" panose="020F0502020204030204" pitchFamily="34" charset="0"/>
            </a:endParaRPr>
          </a:p>
          <a:p>
            <a:pPr marL="457200"/>
            <a:r>
              <a:rPr lang="en-US" sz="1400" b="1" dirty="0">
                <a:solidFill>
                  <a:srgbClr val="000000"/>
                </a:solidFill>
                <a:latin typeface="Calibri" panose="020F0502020204030204" pitchFamily="34" charset="0"/>
              </a:rPr>
              <a:t>2.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letter is in that </a:t>
            </a:r>
            <a:r>
              <a:rPr lang="en-US" sz="1400" b="1" dirty="0" smtClean="0">
                <a:solidFill>
                  <a:srgbClr val="000000"/>
                </a:solidFill>
                <a:latin typeface="Calibri" panose="020F0502020204030204" pitchFamily="34" charset="0"/>
              </a:rPr>
              <a:t>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3.</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letter within the selected row (“Is it </a:t>
            </a:r>
            <a:r>
              <a:rPr lang="en-US" sz="1400" b="1" dirty="0" smtClean="0">
                <a:solidFill>
                  <a:srgbClr val="000000"/>
                </a:solidFill>
                <a:latin typeface="Calibri" panose="020F0502020204030204" pitchFamily="34" charset="0"/>
              </a:rPr>
              <a:t>A, B, C, D?”).</a:t>
            </a:r>
            <a:endParaRPr lang="en-US" sz="1400" dirty="0"/>
          </a:p>
          <a:p>
            <a:pPr marL="457200"/>
            <a:r>
              <a:rPr lang="en-US" sz="1400" b="1" dirty="0">
                <a:solidFill>
                  <a:srgbClr val="000000"/>
                </a:solidFill>
                <a:latin typeface="Calibri" panose="020F0502020204030204" pitchFamily="34" charset="0"/>
              </a:rPr>
              <a:t>5</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a:t>
            </a:r>
            <a:r>
              <a:rPr lang="en-US" sz="1400" b="1" dirty="0" smtClean="0">
                <a:solidFill>
                  <a:srgbClr val="000000"/>
                </a:solidFill>
                <a:latin typeface="Calibri" panose="020F0502020204030204" pitchFamily="34" charset="0"/>
              </a:rPr>
              <a:t>the desired letter using </a:t>
            </a:r>
            <a:r>
              <a:rPr lang="en-US" sz="1400" b="1" dirty="0">
                <a:solidFill>
                  <a:srgbClr val="000000"/>
                </a:solidFill>
                <a:latin typeface="Calibri" panose="020F0502020204030204" pitchFamily="34" charset="0"/>
              </a:rPr>
              <a:t>the </a:t>
            </a:r>
            <a:r>
              <a:rPr lang="en-US" sz="1400" b="1" dirty="0" smtClean="0">
                <a:solidFill>
                  <a:srgbClr val="000000"/>
                </a:solidFill>
                <a:latin typeface="Calibri" panose="020F0502020204030204" pitchFamily="34" charset="0"/>
              </a:rPr>
              <a:t>established YES response.</a:t>
            </a:r>
            <a:endParaRPr lang="en-US" sz="1400" dirty="0"/>
          </a:p>
          <a:p>
            <a:pPr marL="457200"/>
            <a:r>
              <a:rPr lang="en-US" sz="1400" b="1" dirty="0">
                <a:solidFill>
                  <a:srgbClr val="000000"/>
                </a:solidFill>
                <a:latin typeface="Calibri" panose="020F0502020204030204" pitchFamily="34" charset="0"/>
              </a:rPr>
              <a:t>6</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to </a:t>
            </a:r>
            <a:r>
              <a:rPr lang="en-US" sz="1400" dirty="0" smtClean="0">
                <a:solidFill>
                  <a:srgbClr val="000000"/>
                </a:solidFill>
                <a:latin typeface="+mj-lt"/>
              </a:rPr>
              <a:t>the patient </a:t>
            </a:r>
            <a:r>
              <a:rPr lang="en-US" sz="1400" dirty="0">
                <a:solidFill>
                  <a:srgbClr val="000000"/>
                </a:solidFill>
                <a:latin typeface="+mj-lt"/>
              </a:rPr>
              <a:t>as 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6" name="Table 5"/>
          <p:cNvGraphicFramePr>
            <a:graphicFrameLocks noGrp="1"/>
          </p:cNvGraphicFramePr>
          <p:nvPr>
            <p:extLst/>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7" name="Table 6"/>
          <p:cNvGraphicFramePr>
            <a:graphicFrameLocks noGrp="1"/>
          </p:cNvGraphicFramePr>
          <p:nvPr>
            <p:extLst/>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8" name="Rectangle 7"/>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453812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TotalTime>
  <Words>65</Words>
  <Application>Microsoft Macintosh PowerPoint</Application>
  <PresentationFormat>Letter Paper (8.5x11 in)</PresentationFormat>
  <Paragraphs>47</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Santiago, Rachel</dc:creator>
  <cp:lastModifiedBy>Rachel</cp:lastModifiedBy>
  <cp:revision>9</cp:revision>
  <dcterms:created xsi:type="dcterms:W3CDTF">2020-03-17T22:22:36Z</dcterms:created>
  <dcterms:modified xsi:type="dcterms:W3CDTF">2020-04-21T18:22:35Z</dcterms:modified>
</cp:coreProperties>
</file>