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60" r:id="rId2"/>
    <p:sldId id="262" r:id="rId3"/>
    <p:sldId id="259" r:id="rId4"/>
    <p:sldId id="261" r:id="rId5"/>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7" d="100"/>
          <a:sy n="77" d="100"/>
        </p:scale>
        <p:origin x="-129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notesMaster" Target="notesMasters/notesMaster1.xml"/><Relationship Id="rId7" Type="http://schemas.openxmlformats.org/officeDocument/2006/relationships/printerSettings" Target="printerSettings/printerSettings1.bin"/><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A1DFEF-EF67-4AC2-8C24-2626BD5AC0B1}" type="datetimeFigureOut">
              <a:rPr lang="en-US" smtClean="0"/>
              <a:t>4/21/20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F130BC-F2B9-42C4-BE95-1768F0EF1D5E}" type="slidenum">
              <a:rPr lang="en-US" smtClean="0"/>
              <a:t>‹#›</a:t>
            </a:fld>
            <a:endParaRPr lang="en-US"/>
          </a:p>
        </p:txBody>
      </p:sp>
    </p:spTree>
    <p:extLst>
      <p:ext uri="{BB962C8B-B14F-4D97-AF65-F5344CB8AC3E}">
        <p14:creationId xmlns:p14="http://schemas.microsoft.com/office/powerpoint/2010/main" val="1114119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716d261967_4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716d261967_4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Empty Board for Patient-Specific Customization </a:t>
            </a:r>
            <a:endParaRPr sz="1200"/>
          </a:p>
        </p:txBody>
      </p:sp>
    </p:spTree>
    <p:extLst>
      <p:ext uri="{BB962C8B-B14F-4D97-AF65-F5344CB8AC3E}">
        <p14:creationId xmlns:p14="http://schemas.microsoft.com/office/powerpoint/2010/main" val="461390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D6BDD79-6E6A-4A62-A99D-C760BE04EBAC}"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2041194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D6BDD79-6E6A-4A62-A99D-C760BE04EBAC}"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1177350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D6BDD79-6E6A-4A62-A99D-C760BE04EBAC}"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42202472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6064" y="6596938"/>
            <a:ext cx="6858000" cy="217932"/>
          </a:xfrm>
        </p:spPr>
        <p:txBody>
          <a:bodyPr>
            <a:normAutofit/>
          </a:bodyPr>
          <a:lstStyle>
            <a:lvl1pPr marL="0" indent="0" algn="ctr">
              <a:buNone/>
              <a:defRPr sz="1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pic>
        <p:nvPicPr>
          <p:cNvPr id="7" name="Picture 6"/>
          <p:cNvPicPr>
            <a:picLocks noChangeAspect="1"/>
          </p:cNvPicPr>
          <p:nvPr userDrawn="1"/>
        </p:nvPicPr>
        <p:blipFill>
          <a:blip r:embed="rId2"/>
          <a:stretch>
            <a:fillRect/>
          </a:stretch>
        </p:blipFill>
        <p:spPr>
          <a:xfrm>
            <a:off x="7699073" y="6003985"/>
            <a:ext cx="624019" cy="686705"/>
          </a:xfrm>
          <a:prstGeom prst="rect">
            <a:avLst/>
          </a:prstGeom>
        </p:spPr>
      </p:pic>
      <p:pic>
        <p:nvPicPr>
          <p:cNvPr id="8" name="Picture 7"/>
          <p:cNvPicPr>
            <a:picLocks noChangeAspect="1"/>
          </p:cNvPicPr>
          <p:nvPr userDrawn="1"/>
        </p:nvPicPr>
        <p:blipFill>
          <a:blip r:embed="rId3"/>
          <a:stretch>
            <a:fillRect/>
          </a:stretch>
        </p:blipFill>
        <p:spPr>
          <a:xfrm>
            <a:off x="98807" y="6514754"/>
            <a:ext cx="847257" cy="300116"/>
          </a:xfrm>
          <a:prstGeom prst="rect">
            <a:avLst/>
          </a:prstGeom>
        </p:spPr>
      </p:pic>
      <p:sp>
        <p:nvSpPr>
          <p:cNvPr id="9" name="TextBox 8"/>
          <p:cNvSpPr txBox="1"/>
          <p:nvPr userDrawn="1"/>
        </p:nvSpPr>
        <p:spPr>
          <a:xfrm>
            <a:off x="6920079" y="6630172"/>
            <a:ext cx="2182008" cy="261610"/>
          </a:xfrm>
          <a:prstGeom prst="rect">
            <a:avLst/>
          </a:prstGeom>
          <a:noFill/>
        </p:spPr>
        <p:txBody>
          <a:bodyPr wrap="none" rtlCol="0">
            <a:spAutoFit/>
          </a:bodyPr>
          <a:lstStyle/>
          <a:p>
            <a:r>
              <a:rPr lang="en-US" sz="1100" i="1" dirty="0" smtClean="0">
                <a:solidFill>
                  <a:schemeClr val="accent1">
                    <a:lumMod val="75000"/>
                  </a:schemeClr>
                </a:solidFill>
              </a:rPr>
              <a:t>Patientprovidercommunication.org</a:t>
            </a:r>
            <a:endParaRPr lang="en-US" sz="1100" i="1" dirty="0">
              <a:solidFill>
                <a:schemeClr val="accent1">
                  <a:lumMod val="75000"/>
                </a:schemeClr>
              </a:solidFill>
            </a:endParaRPr>
          </a:p>
        </p:txBody>
      </p:sp>
    </p:spTree>
    <p:extLst>
      <p:ext uri="{BB962C8B-B14F-4D97-AF65-F5344CB8AC3E}">
        <p14:creationId xmlns:p14="http://schemas.microsoft.com/office/powerpoint/2010/main" val="2446553950"/>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D6BDD79-6E6A-4A62-A99D-C760BE04EBAC}"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2554194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D6BDD79-6E6A-4A62-A99D-C760BE04EBAC}" type="datetimeFigureOut">
              <a:rPr lang="en-US" smtClean="0"/>
              <a:t>4/21/20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1532658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D6BDD79-6E6A-4A62-A99D-C760BE04EBAC}"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4148332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D6BDD79-6E6A-4A62-A99D-C760BE04EBAC}" type="datetimeFigureOut">
              <a:rPr lang="en-US" smtClean="0"/>
              <a:t>4/21/20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3796328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D6BDD79-6E6A-4A62-A99D-C760BE04EBAC}" type="datetimeFigureOut">
              <a:rPr lang="en-US" smtClean="0"/>
              <a:t>4/21/20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981929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6BDD79-6E6A-4A62-A99D-C760BE04EBAC}" type="datetimeFigureOut">
              <a:rPr lang="en-US" smtClean="0"/>
              <a:t>4/21/20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2783006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D6BDD79-6E6A-4A62-A99D-C760BE04EBAC}"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1511065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D6BDD79-6E6A-4A62-A99D-C760BE04EBAC}" type="datetimeFigureOut">
              <a:rPr lang="en-US" smtClean="0"/>
              <a:t>4/21/20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7F0AC1-7C7A-4EC1-8E9A-646947F86DA5}" type="slidenum">
              <a:rPr lang="en-US" smtClean="0"/>
              <a:t>‹#›</a:t>
            </a:fld>
            <a:endParaRPr lang="en-US"/>
          </a:p>
        </p:txBody>
      </p:sp>
    </p:spTree>
    <p:extLst>
      <p:ext uri="{BB962C8B-B14F-4D97-AF65-F5344CB8AC3E}">
        <p14:creationId xmlns:p14="http://schemas.microsoft.com/office/powerpoint/2010/main" val="186210316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6BDD79-6E6A-4A62-A99D-C760BE04EBAC}" type="datetimeFigureOut">
              <a:rPr lang="en-US" smtClean="0"/>
              <a:t>4/21/20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7F0AC1-7C7A-4EC1-8E9A-646947F86DA5}" type="slidenum">
              <a:rPr lang="en-US" smtClean="0"/>
              <a:t>‹#›</a:t>
            </a:fld>
            <a:endParaRPr lang="en-US"/>
          </a:p>
        </p:txBody>
      </p:sp>
    </p:spTree>
    <p:extLst>
      <p:ext uri="{BB962C8B-B14F-4D97-AF65-F5344CB8AC3E}">
        <p14:creationId xmlns:p14="http://schemas.microsoft.com/office/powerpoint/2010/main" val="34153754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graphicFrame>
        <p:nvGraphicFramePr>
          <p:cNvPr id="166" name="Google Shape;166;p24"/>
          <p:cNvGraphicFramePr/>
          <p:nvPr>
            <p:extLst>
              <p:ext uri="{D42A27DB-BD31-4B8C-83A1-F6EECF244321}">
                <p14:modId xmlns:p14="http://schemas.microsoft.com/office/powerpoint/2010/main" val="3948857678"/>
              </p:ext>
            </p:extLst>
          </p:nvPr>
        </p:nvGraphicFramePr>
        <p:xfrm>
          <a:off x="88902" y="88898"/>
          <a:ext cx="8953500" cy="5802452"/>
        </p:xfrm>
        <a:graphic>
          <a:graphicData uri="http://schemas.openxmlformats.org/drawingml/2006/table">
            <a:tbl>
              <a:tblPr>
                <a:noFill/>
              </a:tblPr>
              <a:tblGrid>
                <a:gridCol w="1492250">
                  <a:extLst>
                    <a:ext uri="{9D8B030D-6E8A-4147-A177-3AD203B41FA5}">
                      <a16:colId xmlns:a16="http://schemas.microsoft.com/office/drawing/2014/main" xmlns="" val="20000"/>
                    </a:ext>
                  </a:extLst>
                </a:gridCol>
                <a:gridCol w="1492250">
                  <a:extLst>
                    <a:ext uri="{9D8B030D-6E8A-4147-A177-3AD203B41FA5}">
                      <a16:colId xmlns:a16="http://schemas.microsoft.com/office/drawing/2014/main" xmlns="" val="20001"/>
                    </a:ext>
                  </a:extLst>
                </a:gridCol>
                <a:gridCol w="1492250">
                  <a:extLst>
                    <a:ext uri="{9D8B030D-6E8A-4147-A177-3AD203B41FA5}">
                      <a16:colId xmlns:a16="http://schemas.microsoft.com/office/drawing/2014/main" xmlns="" val="20002"/>
                    </a:ext>
                  </a:extLst>
                </a:gridCol>
                <a:gridCol w="1492250">
                  <a:extLst>
                    <a:ext uri="{9D8B030D-6E8A-4147-A177-3AD203B41FA5}">
                      <a16:colId xmlns:a16="http://schemas.microsoft.com/office/drawing/2014/main" xmlns="" val="20003"/>
                    </a:ext>
                  </a:extLst>
                </a:gridCol>
                <a:gridCol w="1492250">
                  <a:extLst>
                    <a:ext uri="{9D8B030D-6E8A-4147-A177-3AD203B41FA5}">
                      <a16:colId xmlns:a16="http://schemas.microsoft.com/office/drawing/2014/main" xmlns="" val="20004"/>
                    </a:ext>
                  </a:extLst>
                </a:gridCol>
                <a:gridCol w="1492250">
                  <a:extLst>
                    <a:ext uri="{9D8B030D-6E8A-4147-A177-3AD203B41FA5}">
                      <a16:colId xmlns:a16="http://schemas.microsoft.com/office/drawing/2014/main" xmlns="" val="20005"/>
                    </a:ext>
                  </a:extLst>
                </a:gridCol>
              </a:tblGrid>
              <a:tr h="1450613">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0"/>
                  </a:ext>
                </a:extLst>
              </a:tr>
              <a:tr h="1450613">
                <a:tc>
                  <a:txBody>
                    <a:bodyPr/>
                    <a:lstStyle/>
                    <a:p>
                      <a:pPr marL="0" lvl="0" indent="0" algn="l" rtl="0">
                        <a:spcBef>
                          <a:spcPts val="0"/>
                        </a:spcBef>
                        <a:spcAft>
                          <a:spcPts val="0"/>
                        </a:spcAft>
                        <a:buNone/>
                      </a:pPr>
                      <a:endParaRPr sz="1900" dirty="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1"/>
                  </a:ext>
                </a:extLst>
              </a:tr>
              <a:tr h="1450613">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2"/>
                  </a:ext>
                </a:extLst>
              </a:tr>
              <a:tr h="1450613">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sz="1900" dirty="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3"/>
                  </a:ext>
                </a:extLst>
              </a:tr>
            </a:tbl>
          </a:graphicData>
        </a:graphic>
      </p:graphicFrame>
      <p:graphicFrame>
        <p:nvGraphicFramePr>
          <p:cNvPr id="167" name="Google Shape;167;p24"/>
          <p:cNvGraphicFramePr/>
          <p:nvPr>
            <p:extLst>
              <p:ext uri="{D42A27DB-BD31-4B8C-83A1-F6EECF244321}">
                <p14:modId xmlns:p14="http://schemas.microsoft.com/office/powerpoint/2010/main" val="2574625785"/>
              </p:ext>
            </p:extLst>
          </p:nvPr>
        </p:nvGraphicFramePr>
        <p:xfrm>
          <a:off x="88901" y="5919034"/>
          <a:ext cx="8953501" cy="600252"/>
        </p:xfrm>
        <a:graphic>
          <a:graphicData uri="http://schemas.openxmlformats.org/drawingml/2006/table">
            <a:tbl>
              <a:tblPr>
                <a:noFill/>
              </a:tblPr>
              <a:tblGrid>
                <a:gridCol w="2977589">
                  <a:extLst>
                    <a:ext uri="{9D8B030D-6E8A-4147-A177-3AD203B41FA5}">
                      <a16:colId xmlns:a16="http://schemas.microsoft.com/office/drawing/2014/main" xmlns="" val="20000"/>
                    </a:ext>
                  </a:extLst>
                </a:gridCol>
                <a:gridCol w="2977589">
                  <a:extLst>
                    <a:ext uri="{9D8B030D-6E8A-4147-A177-3AD203B41FA5}">
                      <a16:colId xmlns:a16="http://schemas.microsoft.com/office/drawing/2014/main" xmlns="" val="20001"/>
                    </a:ext>
                  </a:extLst>
                </a:gridCol>
                <a:gridCol w="2998323">
                  <a:extLst>
                    <a:ext uri="{9D8B030D-6E8A-4147-A177-3AD203B41FA5}">
                      <a16:colId xmlns:a16="http://schemas.microsoft.com/office/drawing/2014/main" xmlns="" val="20002"/>
                    </a:ext>
                  </a:extLst>
                </a:gridCol>
              </a:tblGrid>
              <a:tr h="600252">
                <a:tc>
                  <a:txBody>
                    <a:bodyPr/>
                    <a:lstStyle/>
                    <a:p>
                      <a:pPr marL="0" lvl="0" indent="0" algn="ctr" rtl="0">
                        <a:spcBef>
                          <a:spcPts val="0"/>
                        </a:spcBef>
                        <a:spcAft>
                          <a:spcPts val="0"/>
                        </a:spcAft>
                        <a:buNone/>
                      </a:pPr>
                      <a:r>
                        <a:rPr lang="en" sz="2400" b="1" dirty="0">
                          <a:latin typeface="Verdana"/>
                          <a:ea typeface="Verdana"/>
                          <a:cs typeface="Verdana"/>
                          <a:sym typeface="Verdana"/>
                        </a:rPr>
                        <a:t>MAYBE</a:t>
                      </a:r>
                      <a:endParaRPr sz="2400" b="1" dirty="0">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6AA84F"/>
                    </a:solidFill>
                  </a:tcPr>
                </a:tc>
                <a:tc>
                  <a:txBody>
                    <a:bodyPr/>
                    <a:lstStyle/>
                    <a:p>
                      <a:pPr marL="0" lvl="0" indent="0" algn="ctr" rtl="0">
                        <a:spcBef>
                          <a:spcPts val="0"/>
                        </a:spcBef>
                        <a:spcAft>
                          <a:spcPts val="0"/>
                        </a:spcAft>
                        <a:buNone/>
                      </a:pPr>
                      <a:r>
                        <a:rPr lang="en" sz="2400" b="1">
                          <a:latin typeface="Verdana"/>
                          <a:ea typeface="Verdana"/>
                          <a:cs typeface="Verdana"/>
                          <a:sym typeface="Verdana"/>
                        </a:rPr>
                        <a:t>DON’T KNOW</a:t>
                      </a:r>
                      <a:endParaRPr sz="2400" b="1">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D966"/>
                    </a:solidFill>
                  </a:tcPr>
                </a:tc>
                <a:tc>
                  <a:txBody>
                    <a:bodyPr/>
                    <a:lstStyle/>
                    <a:p>
                      <a:pPr marL="0" lvl="0" indent="0" algn="ctr" rtl="0">
                        <a:spcBef>
                          <a:spcPts val="0"/>
                        </a:spcBef>
                        <a:spcAft>
                          <a:spcPts val="0"/>
                        </a:spcAft>
                        <a:buNone/>
                      </a:pPr>
                      <a:r>
                        <a:rPr lang="en" sz="2400" b="1" dirty="0">
                          <a:latin typeface="Verdana"/>
                          <a:ea typeface="Verdana"/>
                          <a:cs typeface="Verdana"/>
                          <a:sym typeface="Verdana"/>
                        </a:rPr>
                        <a:t>LATER</a:t>
                      </a:r>
                      <a:endParaRPr sz="2400" b="1" dirty="0">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A4C2F4"/>
                    </a:solidFill>
                  </a:tcPr>
                </a:tc>
                <a:extLst>
                  <a:ext uri="{0D108BD9-81ED-4DB2-BD59-A6C34878D82A}">
                    <a16:rowId xmlns:a16="http://schemas.microsoft.com/office/drawing/2014/main" xmlns="" val="10000"/>
                  </a:ext>
                </a:extLst>
              </a:tr>
            </a:tbl>
          </a:graphicData>
        </a:graphic>
      </p:graphicFrame>
      <p:sp>
        <p:nvSpPr>
          <p:cNvPr id="4" name="Subtitle 1"/>
          <p:cNvSpPr>
            <a:spLocks noGrp="1"/>
          </p:cNvSpPr>
          <p:nvPr>
            <p:ph type="subTitle" idx="1"/>
          </p:nvPr>
        </p:nvSpPr>
        <p:spPr>
          <a:xfrm>
            <a:off x="946064" y="6597664"/>
            <a:ext cx="6858000" cy="261062"/>
          </a:xfrm>
        </p:spPr>
        <p:txBody>
          <a:bodyPr>
            <a:noAutofit/>
          </a:bodyPr>
          <a:lstStyle/>
          <a:p>
            <a:r>
              <a:rPr lang="en-US" sz="1200" dirty="0" smtClean="0"/>
              <a:t>Blank Communication Board – 24 target</a:t>
            </a:r>
            <a:endParaRPr lang="en-US" sz="1200" dirty="0"/>
          </a:p>
        </p:txBody>
      </p:sp>
    </p:spTree>
    <p:extLst>
      <p:ext uri="{BB962C8B-B14F-4D97-AF65-F5344CB8AC3E}">
        <p14:creationId xmlns:p14="http://schemas.microsoft.com/office/powerpoint/2010/main" val="2803760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89194" y="6631442"/>
            <a:ext cx="6858000" cy="217932"/>
          </a:xfrm>
        </p:spPr>
        <p:txBody>
          <a:bodyPr>
            <a:normAutofit fontScale="92500" lnSpcReduction="20000"/>
          </a:bodyPr>
          <a:lstStyle/>
          <a:p>
            <a:r>
              <a:rPr lang="en-US" dirty="0"/>
              <a:t>Partner-Assisted Scanning Instructions – message board</a:t>
            </a:r>
          </a:p>
        </p:txBody>
      </p:sp>
      <p:sp>
        <p:nvSpPr>
          <p:cNvPr id="9" name="Rectangle 8"/>
          <p:cNvSpPr/>
          <p:nvPr/>
        </p:nvSpPr>
        <p:spPr>
          <a:xfrm>
            <a:off x="261257" y="118662"/>
            <a:ext cx="8882743" cy="5201424"/>
          </a:xfrm>
          <a:prstGeom prst="rect">
            <a:avLst/>
          </a:prstGeom>
        </p:spPr>
        <p:txBody>
          <a:bodyPr wrap="square">
            <a:spAutoFit/>
          </a:bodyPr>
          <a:lstStyle/>
          <a:p>
            <a:pPr algn="ctr"/>
            <a:r>
              <a:rPr lang="en-US" sz="2000" b="1" dirty="0">
                <a:solidFill>
                  <a:srgbClr val="000000"/>
                </a:solidFill>
                <a:latin typeface="Calibri" panose="020F0502020204030204" pitchFamily="34" charset="0"/>
              </a:rPr>
              <a:t>If it’s hard for patient to point, please use “partner-assisted scanning”</a:t>
            </a:r>
            <a:endParaRPr lang="en-US" sz="1400" dirty="0"/>
          </a:p>
          <a:p>
            <a:pPr algn="ctr"/>
            <a:r>
              <a:rPr lang="en-US" sz="2000" b="1" dirty="0">
                <a:solidFill>
                  <a:srgbClr val="000000"/>
                </a:solidFill>
                <a:latin typeface="Calibri" panose="020F0502020204030204" pitchFamily="34" charset="0"/>
              </a:rPr>
              <a:t>This is how:</a:t>
            </a:r>
            <a:endParaRPr lang="en-US" sz="1400" dirty="0"/>
          </a:p>
          <a:p>
            <a:pPr algn="ctr"/>
            <a:r>
              <a:rPr lang="en-US" sz="1400" b="1" dirty="0">
                <a:solidFill>
                  <a:srgbClr val="000000"/>
                </a:solidFill>
                <a:latin typeface="Calibri" panose="020F0502020204030204" pitchFamily="34" charset="0"/>
              </a:rPr>
              <a:t> </a:t>
            </a:r>
            <a:endParaRPr lang="en-US" sz="1400" dirty="0"/>
          </a:p>
          <a:p>
            <a:r>
              <a:rPr lang="en-US" sz="1400" dirty="0">
                <a:solidFill>
                  <a:srgbClr val="000000"/>
                </a:solidFill>
                <a:latin typeface="Calibri" panose="020F0502020204030204" pitchFamily="34" charset="0"/>
              </a:rPr>
              <a:t>Ask patient to focus on the communication board and find the message they want to communicate.</a:t>
            </a:r>
          </a:p>
          <a:p>
            <a:r>
              <a:rPr lang="en-US" sz="1400" dirty="0">
                <a:solidFill>
                  <a:srgbClr val="000000"/>
                </a:solidFill>
                <a:latin typeface="Calibri" panose="020F0502020204030204" pitchFamily="34" charset="0"/>
              </a:rPr>
              <a:t>Establish patient’s “yes” (i.e. nodding, blinking, thumbs up, etc.)</a:t>
            </a:r>
            <a:endParaRPr lang="en-US" sz="1400" dirty="0"/>
          </a:p>
          <a:p>
            <a:r>
              <a:rPr lang="en-US" sz="1400" b="1" dirty="0">
                <a:solidFill>
                  <a:srgbClr val="000000"/>
                </a:solidFill>
                <a:latin typeface="Calibri" panose="020F0502020204030204" pitchFamily="34" charset="0"/>
              </a:rPr>
              <a:t> </a:t>
            </a:r>
            <a:endParaRPr lang="en-US" sz="1400" dirty="0"/>
          </a:p>
          <a:p>
            <a:pPr marL="457200"/>
            <a:r>
              <a:rPr lang="en-US" sz="1400" b="1" dirty="0">
                <a:solidFill>
                  <a:srgbClr val="000000"/>
                </a:solidFill>
                <a:latin typeface="Calibri" panose="020F0502020204030204" pitchFamily="34" charset="0"/>
              </a:rPr>
              <a:t>1.</a:t>
            </a:r>
            <a:r>
              <a:rPr lang="en-US" sz="600" b="1" dirty="0">
                <a:solidFill>
                  <a:srgbClr val="000000"/>
                </a:solidFill>
                <a:latin typeface="Times New Roman" panose="02020603050405020304" pitchFamily="18" charset="0"/>
              </a:rPr>
              <a:t>   </a:t>
            </a:r>
            <a:r>
              <a:rPr lang="en-US" sz="1400" b="1" dirty="0" smtClean="0">
                <a:solidFill>
                  <a:srgbClr val="000000"/>
                </a:solidFill>
                <a:latin typeface="Calibri" panose="020F0502020204030204" pitchFamily="34" charset="0"/>
              </a:rPr>
              <a:t>Proceed </a:t>
            </a:r>
            <a:r>
              <a:rPr lang="en-US" sz="1400" b="1" dirty="0">
                <a:solidFill>
                  <a:srgbClr val="000000"/>
                </a:solidFill>
                <a:latin typeface="Calibri" panose="020F0502020204030204" pitchFamily="34" charset="0"/>
              </a:rPr>
              <a:t>row by row. Point to each row and ask if the desired message is in that row</a:t>
            </a:r>
            <a:endParaRPr lang="en-US" sz="1400" dirty="0"/>
          </a:p>
          <a:p>
            <a:pPr marL="457200"/>
            <a:r>
              <a:rPr lang="en-US" sz="1200" dirty="0">
                <a:solidFill>
                  <a:srgbClr val="000000"/>
                </a:solidFill>
                <a:latin typeface="Calibri" panose="020F0502020204030204" pitchFamily="34" charset="0"/>
              </a:rPr>
              <a:t>	(e.g. point to 1st row and ask, “Is it in this row?” followed by 2nd row, and so on)</a:t>
            </a:r>
            <a:endParaRPr lang="en-US" sz="1400" dirty="0"/>
          </a:p>
          <a:p>
            <a:pPr marL="457200"/>
            <a:r>
              <a:rPr lang="en-US" sz="1400" b="1" dirty="0">
                <a:solidFill>
                  <a:srgbClr val="000000"/>
                </a:solidFill>
                <a:latin typeface="Calibri" panose="020F0502020204030204" pitchFamily="34" charset="0"/>
              </a:rPr>
              <a:t>2</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select a row using the established </a:t>
            </a:r>
            <a:r>
              <a:rPr lang="en-US" sz="1400" b="1" dirty="0" smtClean="0">
                <a:solidFill>
                  <a:srgbClr val="000000"/>
                </a:solidFill>
                <a:latin typeface="Calibri" panose="020F0502020204030204" pitchFamily="34" charset="0"/>
              </a:rPr>
              <a:t>YES </a:t>
            </a:r>
            <a:r>
              <a:rPr lang="en-US" sz="1400" b="1" dirty="0">
                <a:solidFill>
                  <a:srgbClr val="000000"/>
                </a:solidFill>
                <a:latin typeface="Calibri" panose="020F0502020204030204" pitchFamily="34" charset="0"/>
              </a:rPr>
              <a:t>response. Verify the choice out loud.</a:t>
            </a:r>
          </a:p>
          <a:p>
            <a:pPr marL="457200"/>
            <a:r>
              <a:rPr lang="en-US" sz="1400" b="1" dirty="0">
                <a:solidFill>
                  <a:srgbClr val="000000"/>
                </a:solidFill>
                <a:latin typeface="Calibri" panose="020F0502020204030204" pitchFamily="34" charset="0"/>
              </a:rPr>
              <a:t>3</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Point to each message within the selected row (“Is it suction?” “Trouble breathing,” etc</a:t>
            </a:r>
            <a:r>
              <a:rPr lang="en-US" sz="1400" b="1" dirty="0" smtClean="0">
                <a:solidFill>
                  <a:srgbClr val="000000"/>
                </a:solidFill>
                <a:latin typeface="Calibri" panose="020F0502020204030204" pitchFamily="34" charset="0"/>
              </a:rPr>
              <a:t>.).</a:t>
            </a:r>
            <a:endParaRPr lang="en-US" sz="1400" dirty="0"/>
          </a:p>
          <a:p>
            <a:pPr marL="457200"/>
            <a:r>
              <a:rPr lang="en-US" sz="1400" b="1" dirty="0">
                <a:solidFill>
                  <a:srgbClr val="000000"/>
                </a:solidFill>
                <a:latin typeface="Calibri" panose="020F0502020204030204" pitchFamily="34" charset="0"/>
              </a:rPr>
              <a:t>4.</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signal that you are pointing to  the desired message using established YES </a:t>
            </a:r>
            <a:r>
              <a:rPr lang="en-US" sz="1400" b="1" dirty="0" smtClean="0">
                <a:solidFill>
                  <a:srgbClr val="000000"/>
                </a:solidFill>
                <a:latin typeface="Calibri" panose="020F0502020204030204" pitchFamily="34" charset="0"/>
              </a:rPr>
              <a:t>response.</a:t>
            </a:r>
            <a:endParaRPr lang="en-US" sz="1400" dirty="0"/>
          </a:p>
          <a:p>
            <a:pPr marL="457200"/>
            <a:r>
              <a:rPr lang="en-US" sz="1400" b="1" dirty="0">
                <a:solidFill>
                  <a:srgbClr val="000000"/>
                </a:solidFill>
                <a:latin typeface="Calibri" panose="020F0502020204030204" pitchFamily="34" charset="0"/>
              </a:rPr>
              <a:t>5.</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Confirm the selection &amp; </a:t>
            </a:r>
            <a:r>
              <a:rPr lang="en-US" sz="1400" b="1" dirty="0" smtClean="0">
                <a:solidFill>
                  <a:srgbClr val="000000"/>
                </a:solidFill>
                <a:latin typeface="Calibri" panose="020F0502020204030204" pitchFamily="34" charset="0"/>
              </a:rPr>
              <a:t>repeat.</a:t>
            </a:r>
            <a:endParaRPr lang="en-US" sz="1400" dirty="0"/>
          </a:p>
          <a:p>
            <a:r>
              <a:rPr lang="en-US" sz="1400" dirty="0">
                <a:solidFill>
                  <a:srgbClr val="000000"/>
                </a:solidFill>
                <a:latin typeface="Calibri" panose="020F0502020204030204" pitchFamily="34" charset="0"/>
              </a:rPr>
              <a:t> </a:t>
            </a:r>
            <a:endParaRPr lang="en-US" sz="1400" dirty="0"/>
          </a:p>
          <a:p>
            <a:pPr algn="ctr"/>
            <a:r>
              <a:rPr lang="en-US" sz="1400" b="1" u="sng" dirty="0">
                <a:solidFill>
                  <a:srgbClr val="000000"/>
                </a:solidFill>
                <a:latin typeface="Calibri" panose="020F0502020204030204" pitchFamily="34" charset="0"/>
              </a:rPr>
              <a:t>Additional Considerations:</a:t>
            </a:r>
            <a:endParaRPr lang="en-US" sz="1400" dirty="0"/>
          </a:p>
          <a:p>
            <a:pPr marL="742950" indent="-285750">
              <a:buFont typeface="Arial" panose="020B0604020202020204" pitchFamily="34" charset="0"/>
              <a:buChar char="•"/>
            </a:pPr>
            <a:r>
              <a:rPr lang="en-US" sz="1400" dirty="0">
                <a:solidFill>
                  <a:srgbClr val="000000"/>
                </a:solidFill>
                <a:latin typeface="+mj-lt"/>
              </a:rPr>
              <a:t>Hold this tool ~12 inches (~30 cm) from the patient’s </a:t>
            </a:r>
            <a:r>
              <a:rPr lang="en-US" sz="1400" dirty="0" smtClean="0">
                <a:solidFill>
                  <a:srgbClr val="000000"/>
                </a:solidFill>
                <a:latin typeface="+mj-lt"/>
              </a:rPr>
              <a:t>face.</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Ensure good lighting, head positioning, and </a:t>
            </a:r>
            <a:r>
              <a:rPr lang="en-US" sz="1400" dirty="0" smtClean="0">
                <a:solidFill>
                  <a:srgbClr val="000000"/>
                </a:solidFill>
                <a:latin typeface="+mj-lt"/>
              </a:rPr>
              <a:t>vision.</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Speak </a:t>
            </a:r>
            <a:r>
              <a:rPr lang="en-US" sz="1400" b="1" dirty="0">
                <a:solidFill>
                  <a:srgbClr val="000000"/>
                </a:solidFill>
                <a:latin typeface="+mj-lt"/>
              </a:rPr>
              <a:t>loudly</a:t>
            </a:r>
            <a:r>
              <a:rPr lang="en-US" sz="1400" dirty="0">
                <a:solidFill>
                  <a:srgbClr val="000000"/>
                </a:solidFill>
                <a:latin typeface="+mj-lt"/>
              </a:rPr>
              <a:t> and </a:t>
            </a:r>
            <a:r>
              <a:rPr lang="en-US" sz="1400" b="1" dirty="0">
                <a:solidFill>
                  <a:srgbClr val="000000"/>
                </a:solidFill>
                <a:latin typeface="+mj-lt"/>
              </a:rPr>
              <a:t>clearly</a:t>
            </a:r>
            <a:r>
              <a:rPr lang="en-US" sz="1400" dirty="0">
                <a:solidFill>
                  <a:srgbClr val="000000"/>
                </a:solidFill>
                <a:latin typeface="+mj-lt"/>
              </a:rPr>
              <a:t> using </a:t>
            </a:r>
            <a:r>
              <a:rPr lang="en-US" sz="1400" b="1" dirty="0">
                <a:solidFill>
                  <a:srgbClr val="000000"/>
                </a:solidFill>
                <a:latin typeface="+mj-lt"/>
              </a:rPr>
              <a:t>simple </a:t>
            </a:r>
            <a:r>
              <a:rPr lang="en-US" sz="1400" b="1" dirty="0" smtClean="0">
                <a:solidFill>
                  <a:srgbClr val="000000"/>
                </a:solidFill>
                <a:latin typeface="+mj-lt"/>
              </a:rPr>
              <a:t>language.</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Wearing masks and other PPE may make it difficult to understand </a:t>
            </a:r>
            <a:r>
              <a:rPr lang="en-US" sz="1400" dirty="0" smtClean="0">
                <a:solidFill>
                  <a:srgbClr val="000000"/>
                </a:solidFill>
                <a:latin typeface="+mj-lt"/>
              </a:rPr>
              <a:t>speech</a:t>
            </a:r>
            <a:r>
              <a:rPr lang="en-US" sz="1400" dirty="0">
                <a:solidFill>
                  <a:srgbClr val="000000"/>
                </a:solidFill>
                <a:latin typeface="+mj-lt"/>
              </a:rPr>
              <a:t>. Consider using communication tools when speaking </a:t>
            </a:r>
            <a:r>
              <a:rPr lang="en-US" sz="1400" dirty="0" smtClean="0">
                <a:solidFill>
                  <a:srgbClr val="000000"/>
                </a:solidFill>
                <a:latin typeface="+mj-lt"/>
              </a:rPr>
              <a:t>to the patient as </a:t>
            </a:r>
            <a:r>
              <a:rPr lang="en-US" sz="1400" dirty="0">
                <a:solidFill>
                  <a:srgbClr val="000000"/>
                </a:solidFill>
                <a:latin typeface="+mj-lt"/>
              </a:rPr>
              <a:t>well.</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If the patient can’t use this tool effectively now, that does not mean the patient won’t be able to use it later today, tomorrow, or this week. Continue to provide opportunities to support </a:t>
            </a:r>
            <a:r>
              <a:rPr lang="en-US" sz="1400" dirty="0" smtClean="0">
                <a:solidFill>
                  <a:srgbClr val="000000"/>
                </a:solidFill>
                <a:latin typeface="+mj-lt"/>
              </a:rPr>
              <a:t>communication</a:t>
            </a:r>
            <a:r>
              <a:rPr lang="en-US" sz="1400" dirty="0">
                <a:solidFill>
                  <a:srgbClr val="000000"/>
                </a:solidFill>
                <a:latin typeface="+mj-lt"/>
              </a:rPr>
              <a:t>.</a:t>
            </a:r>
            <a:endParaRPr lang="en-US" sz="1400" dirty="0">
              <a:latin typeface="+mj-lt"/>
            </a:endParaRPr>
          </a:p>
          <a:p>
            <a:r>
              <a:rPr lang="en-US" sz="1400" dirty="0">
                <a:latin typeface="+mj-lt"/>
              </a:rPr>
              <a:t/>
            </a:r>
            <a:br>
              <a:rPr lang="en-US" sz="1400" dirty="0">
                <a:latin typeface="+mj-lt"/>
              </a:rPr>
            </a:br>
            <a:endParaRPr lang="en-US" sz="1400" dirty="0">
              <a:latin typeface="+mj-lt"/>
            </a:endParaRPr>
          </a:p>
        </p:txBody>
      </p:sp>
      <p:graphicFrame>
        <p:nvGraphicFramePr>
          <p:cNvPr id="10" name="Table 9"/>
          <p:cNvGraphicFramePr>
            <a:graphicFrameLocks noGrp="1"/>
          </p:cNvGraphicFramePr>
          <p:nvPr/>
        </p:nvGraphicFramePr>
        <p:xfrm>
          <a:off x="2467152"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graphicFrame>
        <p:nvGraphicFramePr>
          <p:cNvPr id="11" name="Table 10"/>
          <p:cNvGraphicFramePr>
            <a:graphicFrameLocks noGrp="1"/>
          </p:cNvGraphicFramePr>
          <p:nvPr/>
        </p:nvGraphicFramePr>
        <p:xfrm>
          <a:off x="5254716"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sp>
        <p:nvSpPr>
          <p:cNvPr id="12" name="Rectangle 11"/>
          <p:cNvSpPr/>
          <p:nvPr/>
        </p:nvSpPr>
        <p:spPr>
          <a:xfrm>
            <a:off x="2363635" y="5312149"/>
            <a:ext cx="1975449" cy="476178"/>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3" name="Rectangle 12"/>
          <p:cNvSpPr/>
          <p:nvPr/>
        </p:nvSpPr>
        <p:spPr>
          <a:xfrm>
            <a:off x="5529530" y="5691708"/>
            <a:ext cx="500331" cy="43304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4" name="Picture 2" descr="https://lh5.googleusercontent.com/ZkmjVLU8Wd_HVtNeGoqxKIDM2mIa7hp0IZm2-p7MJvZ229rHD9em3jWQ0-khsahfLUdbMSwh702qRJfDqfOsOXOEg_gTg-Z1KfTVBUWBTFDudrCKBCvdiX6-7vG-fyYA5vAFBD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49198" y="0"/>
            <a:ext cx="794802" cy="794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995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Google Shape;98;p18"/>
          <p:cNvGraphicFramePr/>
          <p:nvPr>
            <p:extLst>
              <p:ext uri="{D42A27DB-BD31-4B8C-83A1-F6EECF244321}">
                <p14:modId xmlns:p14="http://schemas.microsoft.com/office/powerpoint/2010/main" val="1487916268"/>
              </p:ext>
            </p:extLst>
          </p:nvPr>
        </p:nvGraphicFramePr>
        <p:xfrm>
          <a:off x="67675" y="107950"/>
          <a:ext cx="9027600" cy="5699325"/>
        </p:xfrm>
        <a:graphic>
          <a:graphicData uri="http://schemas.openxmlformats.org/drawingml/2006/table">
            <a:tbl>
              <a:tblPr>
                <a:noFill/>
              </a:tblPr>
              <a:tblGrid>
                <a:gridCol w="2256900">
                  <a:extLst>
                    <a:ext uri="{9D8B030D-6E8A-4147-A177-3AD203B41FA5}">
                      <a16:colId xmlns:a16="http://schemas.microsoft.com/office/drawing/2014/main" xmlns="" val="20000"/>
                    </a:ext>
                  </a:extLst>
                </a:gridCol>
                <a:gridCol w="2256900">
                  <a:extLst>
                    <a:ext uri="{9D8B030D-6E8A-4147-A177-3AD203B41FA5}">
                      <a16:colId xmlns:a16="http://schemas.microsoft.com/office/drawing/2014/main" xmlns="" val="20001"/>
                    </a:ext>
                  </a:extLst>
                </a:gridCol>
                <a:gridCol w="2256900">
                  <a:extLst>
                    <a:ext uri="{9D8B030D-6E8A-4147-A177-3AD203B41FA5}">
                      <a16:colId xmlns:a16="http://schemas.microsoft.com/office/drawing/2014/main" xmlns="" val="20002"/>
                    </a:ext>
                  </a:extLst>
                </a:gridCol>
                <a:gridCol w="2256900">
                  <a:extLst>
                    <a:ext uri="{9D8B030D-6E8A-4147-A177-3AD203B41FA5}">
                      <a16:colId xmlns:a16="http://schemas.microsoft.com/office/drawing/2014/main" xmlns="" val="20003"/>
                    </a:ext>
                  </a:extLst>
                </a:gridCol>
              </a:tblGrid>
              <a:tr h="1899775">
                <a:tc>
                  <a:txBody>
                    <a:bodyPr/>
                    <a:lstStyle/>
                    <a:p>
                      <a:pPr marL="0" lvl="0" indent="0" algn="ctr" rtl="0">
                        <a:spcBef>
                          <a:spcPts val="0"/>
                        </a:spcBef>
                        <a:spcAft>
                          <a:spcPts val="0"/>
                        </a:spcAft>
                        <a:buNone/>
                      </a:pPr>
                      <a:endParaRPr sz="2600" b="1" dirty="0"/>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600" b="1" dirty="0"/>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6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0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0"/>
                  </a:ext>
                </a:extLst>
              </a:tr>
              <a:tr h="1899775">
                <a:tc>
                  <a:txBody>
                    <a:bodyPr/>
                    <a:lstStyle/>
                    <a:p>
                      <a:pPr marL="0" lvl="0" indent="0" algn="ctr" rtl="0">
                        <a:spcBef>
                          <a:spcPts val="0"/>
                        </a:spcBef>
                        <a:spcAft>
                          <a:spcPts val="0"/>
                        </a:spcAft>
                        <a:buNone/>
                      </a:pPr>
                      <a:endParaRPr sz="26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600" b="1" dirty="0"/>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600" b="1" dirty="0"/>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endParaRPr sz="2600" b="1" dirty="0"/>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1"/>
                  </a:ext>
                </a:extLst>
              </a:tr>
              <a:tr h="1899775">
                <a:tc>
                  <a:txBody>
                    <a:bodyPr/>
                    <a:lstStyle/>
                    <a:p>
                      <a:pPr marL="0" lvl="0" indent="0" algn="ctr" rtl="0">
                        <a:spcBef>
                          <a:spcPts val="0"/>
                        </a:spcBef>
                        <a:spcAft>
                          <a:spcPts val="0"/>
                        </a:spcAft>
                        <a:buNone/>
                      </a:pPr>
                      <a:endParaRPr sz="26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600" b="1"/>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600" b="1" dirty="0"/>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endParaRPr sz="2600" b="1" dirty="0"/>
                    </a:p>
                  </a:txBody>
                  <a:tcPr marL="91425" marR="91425" marT="91425" marB="91425"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2"/>
                  </a:ext>
                </a:extLst>
              </a:tr>
            </a:tbl>
          </a:graphicData>
        </a:graphic>
      </p:graphicFrame>
      <p:graphicFrame>
        <p:nvGraphicFramePr>
          <p:cNvPr id="4" name="Google Shape;99;p18"/>
          <p:cNvGraphicFramePr/>
          <p:nvPr>
            <p:extLst>
              <p:ext uri="{D42A27DB-BD31-4B8C-83A1-F6EECF244321}">
                <p14:modId xmlns:p14="http://schemas.microsoft.com/office/powerpoint/2010/main" val="2156432730"/>
              </p:ext>
            </p:extLst>
          </p:nvPr>
        </p:nvGraphicFramePr>
        <p:xfrm>
          <a:off x="57345" y="5807275"/>
          <a:ext cx="9048555" cy="609850"/>
        </p:xfrm>
        <a:graphic>
          <a:graphicData uri="http://schemas.openxmlformats.org/drawingml/2006/table">
            <a:tbl>
              <a:tblPr>
                <a:noFill/>
              </a:tblPr>
              <a:tblGrid>
                <a:gridCol w="3025638">
                  <a:extLst>
                    <a:ext uri="{9D8B030D-6E8A-4147-A177-3AD203B41FA5}">
                      <a16:colId xmlns:a16="http://schemas.microsoft.com/office/drawing/2014/main" xmlns="" val="20000"/>
                    </a:ext>
                  </a:extLst>
                </a:gridCol>
                <a:gridCol w="3067054">
                  <a:extLst>
                    <a:ext uri="{9D8B030D-6E8A-4147-A177-3AD203B41FA5}">
                      <a16:colId xmlns:a16="http://schemas.microsoft.com/office/drawing/2014/main" xmlns="" val="20001"/>
                    </a:ext>
                  </a:extLst>
                </a:gridCol>
                <a:gridCol w="2955863">
                  <a:extLst>
                    <a:ext uri="{9D8B030D-6E8A-4147-A177-3AD203B41FA5}">
                      <a16:colId xmlns:a16="http://schemas.microsoft.com/office/drawing/2014/main" xmlns="" val="20002"/>
                    </a:ext>
                  </a:extLst>
                </a:gridCol>
              </a:tblGrid>
              <a:tr h="609850">
                <a:tc>
                  <a:txBody>
                    <a:bodyPr/>
                    <a:lstStyle/>
                    <a:p>
                      <a:pPr marL="0" lvl="0" indent="0" algn="ctr" rtl="0">
                        <a:spcBef>
                          <a:spcPts val="0"/>
                        </a:spcBef>
                        <a:spcAft>
                          <a:spcPts val="0"/>
                        </a:spcAft>
                        <a:buNone/>
                      </a:pPr>
                      <a:r>
                        <a:rPr lang="en" sz="2400" b="1" dirty="0">
                          <a:latin typeface="Verdana"/>
                          <a:ea typeface="Verdana"/>
                          <a:cs typeface="Verdana"/>
                          <a:sym typeface="Verdana"/>
                        </a:rPr>
                        <a:t>MAYBE</a:t>
                      </a:r>
                      <a:endParaRPr sz="2400" b="1" dirty="0">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6AA84F"/>
                    </a:solidFill>
                  </a:tcPr>
                </a:tc>
                <a:tc>
                  <a:txBody>
                    <a:bodyPr/>
                    <a:lstStyle/>
                    <a:p>
                      <a:pPr marL="0" lvl="0" indent="0" algn="ctr" rtl="0">
                        <a:spcBef>
                          <a:spcPts val="0"/>
                        </a:spcBef>
                        <a:spcAft>
                          <a:spcPts val="0"/>
                        </a:spcAft>
                        <a:buNone/>
                      </a:pPr>
                      <a:r>
                        <a:rPr lang="en" sz="2400" b="1">
                          <a:latin typeface="Verdana"/>
                          <a:ea typeface="Verdana"/>
                          <a:cs typeface="Verdana"/>
                          <a:sym typeface="Verdana"/>
                        </a:rPr>
                        <a:t>DON’T  KNOW</a:t>
                      </a:r>
                      <a:endParaRPr sz="2400" b="1">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FFD966"/>
                    </a:solidFill>
                  </a:tcPr>
                </a:tc>
                <a:tc>
                  <a:txBody>
                    <a:bodyPr/>
                    <a:lstStyle/>
                    <a:p>
                      <a:pPr marL="0" lvl="0" indent="0" algn="ctr" rtl="0">
                        <a:spcBef>
                          <a:spcPts val="0"/>
                        </a:spcBef>
                        <a:spcAft>
                          <a:spcPts val="0"/>
                        </a:spcAft>
                        <a:buNone/>
                      </a:pPr>
                      <a:r>
                        <a:rPr lang="en" sz="2400" b="1" dirty="0">
                          <a:latin typeface="Verdana"/>
                          <a:ea typeface="Verdana"/>
                          <a:cs typeface="Verdana"/>
                          <a:sym typeface="Verdana"/>
                        </a:rPr>
                        <a:t>LATER</a:t>
                      </a:r>
                      <a:endParaRPr sz="2400" b="1" dirty="0">
                        <a:latin typeface="Verdana"/>
                        <a:ea typeface="Verdana"/>
                        <a:cs typeface="Verdana"/>
                        <a:sym typeface="Verdana"/>
                      </a:endParaRPr>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A4C2F4"/>
                    </a:solidFill>
                  </a:tcPr>
                </a:tc>
                <a:extLst>
                  <a:ext uri="{0D108BD9-81ED-4DB2-BD59-A6C34878D82A}">
                    <a16:rowId xmlns:a16="http://schemas.microsoft.com/office/drawing/2014/main" xmlns="" val="10000"/>
                  </a:ext>
                </a:extLst>
              </a:tr>
            </a:tbl>
          </a:graphicData>
        </a:graphic>
      </p:graphicFrame>
      <p:sp>
        <p:nvSpPr>
          <p:cNvPr id="7" name="Subtitle 1"/>
          <p:cNvSpPr>
            <a:spLocks noGrp="1"/>
          </p:cNvSpPr>
          <p:nvPr>
            <p:ph type="subTitle" idx="1"/>
          </p:nvPr>
        </p:nvSpPr>
        <p:spPr>
          <a:xfrm>
            <a:off x="946064" y="6597664"/>
            <a:ext cx="6858000" cy="261062"/>
          </a:xfrm>
        </p:spPr>
        <p:txBody>
          <a:bodyPr>
            <a:noAutofit/>
          </a:bodyPr>
          <a:lstStyle/>
          <a:p>
            <a:r>
              <a:rPr lang="en-US" sz="1200" dirty="0" smtClean="0"/>
              <a:t>Blank Communication Board – 12 target</a:t>
            </a:r>
            <a:endParaRPr lang="en-US" sz="1200" dirty="0"/>
          </a:p>
        </p:txBody>
      </p:sp>
    </p:spTree>
    <p:extLst>
      <p:ext uri="{BB962C8B-B14F-4D97-AF65-F5344CB8AC3E}">
        <p14:creationId xmlns:p14="http://schemas.microsoft.com/office/powerpoint/2010/main" val="1992604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89194" y="6631442"/>
            <a:ext cx="6858000" cy="217932"/>
          </a:xfrm>
        </p:spPr>
        <p:txBody>
          <a:bodyPr>
            <a:normAutofit fontScale="92500" lnSpcReduction="20000"/>
          </a:bodyPr>
          <a:lstStyle/>
          <a:p>
            <a:r>
              <a:rPr lang="en-US" dirty="0"/>
              <a:t>Partner-Assisted Scanning Instructions – message board</a:t>
            </a:r>
          </a:p>
        </p:txBody>
      </p:sp>
      <p:sp>
        <p:nvSpPr>
          <p:cNvPr id="9" name="Rectangle 8"/>
          <p:cNvSpPr/>
          <p:nvPr/>
        </p:nvSpPr>
        <p:spPr>
          <a:xfrm>
            <a:off x="261257" y="118662"/>
            <a:ext cx="8882743" cy="5201424"/>
          </a:xfrm>
          <a:prstGeom prst="rect">
            <a:avLst/>
          </a:prstGeom>
        </p:spPr>
        <p:txBody>
          <a:bodyPr wrap="square">
            <a:spAutoFit/>
          </a:bodyPr>
          <a:lstStyle/>
          <a:p>
            <a:pPr algn="ctr"/>
            <a:r>
              <a:rPr lang="en-US" sz="2000" b="1" dirty="0">
                <a:solidFill>
                  <a:srgbClr val="000000"/>
                </a:solidFill>
                <a:latin typeface="Calibri" panose="020F0502020204030204" pitchFamily="34" charset="0"/>
              </a:rPr>
              <a:t>If it’s hard for patient to point, please use “partner-assisted scanning”</a:t>
            </a:r>
            <a:endParaRPr lang="en-US" sz="1400" dirty="0"/>
          </a:p>
          <a:p>
            <a:pPr algn="ctr"/>
            <a:r>
              <a:rPr lang="en-US" sz="2000" b="1" dirty="0">
                <a:solidFill>
                  <a:srgbClr val="000000"/>
                </a:solidFill>
                <a:latin typeface="Calibri" panose="020F0502020204030204" pitchFamily="34" charset="0"/>
              </a:rPr>
              <a:t>This is how:</a:t>
            </a:r>
            <a:endParaRPr lang="en-US" sz="1400" dirty="0"/>
          </a:p>
          <a:p>
            <a:pPr algn="ctr"/>
            <a:r>
              <a:rPr lang="en-US" sz="1400" b="1" dirty="0">
                <a:solidFill>
                  <a:srgbClr val="000000"/>
                </a:solidFill>
                <a:latin typeface="Calibri" panose="020F0502020204030204" pitchFamily="34" charset="0"/>
              </a:rPr>
              <a:t> </a:t>
            </a:r>
            <a:endParaRPr lang="en-US" sz="1400" dirty="0"/>
          </a:p>
          <a:p>
            <a:r>
              <a:rPr lang="en-US" sz="1400" dirty="0">
                <a:solidFill>
                  <a:srgbClr val="000000"/>
                </a:solidFill>
                <a:latin typeface="Calibri" panose="020F0502020204030204" pitchFamily="34" charset="0"/>
              </a:rPr>
              <a:t>Ask patient to focus on the communication board and find the message they want to communicate.</a:t>
            </a:r>
          </a:p>
          <a:p>
            <a:r>
              <a:rPr lang="en-US" sz="1400" dirty="0">
                <a:solidFill>
                  <a:srgbClr val="000000"/>
                </a:solidFill>
                <a:latin typeface="Calibri" panose="020F0502020204030204" pitchFamily="34" charset="0"/>
              </a:rPr>
              <a:t>Establish patient’s “yes” (i.e. nodding, blinking, thumbs up, etc.)</a:t>
            </a:r>
            <a:endParaRPr lang="en-US" sz="1400" dirty="0"/>
          </a:p>
          <a:p>
            <a:r>
              <a:rPr lang="en-US" sz="1400" b="1" dirty="0">
                <a:solidFill>
                  <a:srgbClr val="000000"/>
                </a:solidFill>
                <a:latin typeface="Calibri" panose="020F0502020204030204" pitchFamily="34" charset="0"/>
              </a:rPr>
              <a:t> </a:t>
            </a:r>
            <a:endParaRPr lang="en-US" sz="1400" dirty="0"/>
          </a:p>
          <a:p>
            <a:pPr marL="457200"/>
            <a:r>
              <a:rPr lang="en-US" sz="1400" b="1" dirty="0">
                <a:solidFill>
                  <a:srgbClr val="000000"/>
                </a:solidFill>
                <a:latin typeface="Calibri" panose="020F0502020204030204" pitchFamily="34" charset="0"/>
              </a:rPr>
              <a:t>1.</a:t>
            </a:r>
            <a:r>
              <a:rPr lang="en-US" sz="600" b="1" dirty="0">
                <a:solidFill>
                  <a:srgbClr val="000000"/>
                </a:solidFill>
                <a:latin typeface="Times New Roman" panose="02020603050405020304" pitchFamily="18" charset="0"/>
              </a:rPr>
              <a:t>   </a:t>
            </a:r>
            <a:r>
              <a:rPr lang="en-US" sz="1400" b="1" dirty="0" smtClean="0">
                <a:solidFill>
                  <a:srgbClr val="000000"/>
                </a:solidFill>
                <a:latin typeface="Calibri" panose="020F0502020204030204" pitchFamily="34" charset="0"/>
              </a:rPr>
              <a:t>Proceed </a:t>
            </a:r>
            <a:r>
              <a:rPr lang="en-US" sz="1400" b="1" dirty="0">
                <a:solidFill>
                  <a:srgbClr val="000000"/>
                </a:solidFill>
                <a:latin typeface="Calibri" panose="020F0502020204030204" pitchFamily="34" charset="0"/>
              </a:rPr>
              <a:t>row by row. Point to each row and ask if the desired message is in that row</a:t>
            </a:r>
            <a:endParaRPr lang="en-US" sz="1400" dirty="0"/>
          </a:p>
          <a:p>
            <a:pPr marL="457200"/>
            <a:r>
              <a:rPr lang="en-US" sz="1200" dirty="0">
                <a:solidFill>
                  <a:srgbClr val="000000"/>
                </a:solidFill>
                <a:latin typeface="Calibri" panose="020F0502020204030204" pitchFamily="34" charset="0"/>
              </a:rPr>
              <a:t>	(e.g. point to 1st row and ask, “Is it in this row?” followed by 2nd row, and so on)</a:t>
            </a:r>
            <a:endParaRPr lang="en-US" sz="1400" dirty="0"/>
          </a:p>
          <a:p>
            <a:pPr marL="457200"/>
            <a:r>
              <a:rPr lang="en-US" sz="1400" b="1" dirty="0">
                <a:solidFill>
                  <a:srgbClr val="000000"/>
                </a:solidFill>
                <a:latin typeface="Calibri" panose="020F0502020204030204" pitchFamily="34" charset="0"/>
              </a:rPr>
              <a:t>2</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select a row using the established </a:t>
            </a:r>
            <a:r>
              <a:rPr lang="en-US" sz="1400" b="1" dirty="0" smtClean="0">
                <a:solidFill>
                  <a:srgbClr val="000000"/>
                </a:solidFill>
                <a:latin typeface="Calibri" panose="020F0502020204030204" pitchFamily="34" charset="0"/>
              </a:rPr>
              <a:t>YES </a:t>
            </a:r>
            <a:r>
              <a:rPr lang="en-US" sz="1400" b="1" dirty="0">
                <a:solidFill>
                  <a:srgbClr val="000000"/>
                </a:solidFill>
                <a:latin typeface="Calibri" panose="020F0502020204030204" pitchFamily="34" charset="0"/>
              </a:rPr>
              <a:t>response. Verify the choice out loud.</a:t>
            </a:r>
          </a:p>
          <a:p>
            <a:pPr marL="457200"/>
            <a:r>
              <a:rPr lang="en-US" sz="1400" b="1" dirty="0">
                <a:solidFill>
                  <a:srgbClr val="000000"/>
                </a:solidFill>
                <a:latin typeface="Calibri" panose="020F0502020204030204" pitchFamily="34" charset="0"/>
              </a:rPr>
              <a:t>3</a:t>
            </a:r>
            <a:r>
              <a:rPr lang="en-US" sz="1400" b="1" dirty="0" smtClean="0">
                <a:solidFill>
                  <a:srgbClr val="000000"/>
                </a:solidFill>
                <a:latin typeface="Calibri" panose="020F0502020204030204" pitchFamily="34" charset="0"/>
              </a:rPr>
              <a:t>.</a:t>
            </a:r>
            <a:r>
              <a:rPr lang="en-US" sz="600" b="1" dirty="0" smtClean="0">
                <a:solidFill>
                  <a:srgbClr val="000000"/>
                </a:solidFill>
                <a:latin typeface="Times New Roman" panose="02020603050405020304" pitchFamily="18" charset="0"/>
              </a:rPr>
              <a:t> </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Point to each message within the selected row (“Is it suction?” “Trouble breathing,” etc</a:t>
            </a:r>
            <a:r>
              <a:rPr lang="en-US" sz="1400" b="1" dirty="0" smtClean="0">
                <a:solidFill>
                  <a:srgbClr val="000000"/>
                </a:solidFill>
                <a:latin typeface="Calibri" panose="020F0502020204030204" pitchFamily="34" charset="0"/>
              </a:rPr>
              <a:t>.).</a:t>
            </a:r>
            <a:endParaRPr lang="en-US" sz="1400" dirty="0"/>
          </a:p>
          <a:p>
            <a:pPr marL="457200"/>
            <a:r>
              <a:rPr lang="en-US" sz="1400" b="1" dirty="0">
                <a:solidFill>
                  <a:srgbClr val="000000"/>
                </a:solidFill>
                <a:latin typeface="Calibri" panose="020F0502020204030204" pitchFamily="34" charset="0"/>
              </a:rPr>
              <a:t>4.</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Patient will signal that you are pointing to  the desired message using established YES </a:t>
            </a:r>
            <a:r>
              <a:rPr lang="en-US" sz="1400" b="1" dirty="0" smtClean="0">
                <a:solidFill>
                  <a:srgbClr val="000000"/>
                </a:solidFill>
                <a:latin typeface="Calibri" panose="020F0502020204030204" pitchFamily="34" charset="0"/>
              </a:rPr>
              <a:t>response.</a:t>
            </a:r>
            <a:endParaRPr lang="en-US" sz="1400" dirty="0"/>
          </a:p>
          <a:p>
            <a:pPr marL="457200"/>
            <a:r>
              <a:rPr lang="en-US" sz="1400" b="1" dirty="0">
                <a:solidFill>
                  <a:srgbClr val="000000"/>
                </a:solidFill>
                <a:latin typeface="Calibri" panose="020F0502020204030204" pitchFamily="34" charset="0"/>
              </a:rPr>
              <a:t>5.</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Confirm the selection &amp; </a:t>
            </a:r>
            <a:r>
              <a:rPr lang="en-US" sz="1400" b="1" dirty="0" smtClean="0">
                <a:solidFill>
                  <a:srgbClr val="000000"/>
                </a:solidFill>
                <a:latin typeface="Calibri" panose="020F0502020204030204" pitchFamily="34" charset="0"/>
              </a:rPr>
              <a:t>repeat.</a:t>
            </a:r>
            <a:endParaRPr lang="en-US" sz="1400" dirty="0"/>
          </a:p>
          <a:p>
            <a:r>
              <a:rPr lang="en-US" sz="1400" dirty="0">
                <a:solidFill>
                  <a:srgbClr val="000000"/>
                </a:solidFill>
                <a:latin typeface="Calibri" panose="020F0502020204030204" pitchFamily="34" charset="0"/>
              </a:rPr>
              <a:t> </a:t>
            </a:r>
            <a:endParaRPr lang="en-US" sz="1400" dirty="0"/>
          </a:p>
          <a:p>
            <a:pPr algn="ctr"/>
            <a:r>
              <a:rPr lang="en-US" sz="1400" b="1" u="sng" dirty="0">
                <a:solidFill>
                  <a:srgbClr val="000000"/>
                </a:solidFill>
                <a:latin typeface="Calibri" panose="020F0502020204030204" pitchFamily="34" charset="0"/>
              </a:rPr>
              <a:t>Additional Considerations:</a:t>
            </a:r>
            <a:endParaRPr lang="en-US" sz="1400" dirty="0"/>
          </a:p>
          <a:p>
            <a:pPr marL="742950" indent="-285750">
              <a:buFont typeface="Arial" panose="020B0604020202020204" pitchFamily="34" charset="0"/>
              <a:buChar char="•"/>
            </a:pPr>
            <a:r>
              <a:rPr lang="en-US" sz="1400" dirty="0">
                <a:solidFill>
                  <a:srgbClr val="000000"/>
                </a:solidFill>
                <a:latin typeface="+mj-lt"/>
              </a:rPr>
              <a:t>Hold this tool ~12 inches (~30 cm) from the patient’s </a:t>
            </a:r>
            <a:r>
              <a:rPr lang="en-US" sz="1400" dirty="0" smtClean="0">
                <a:solidFill>
                  <a:srgbClr val="000000"/>
                </a:solidFill>
                <a:latin typeface="+mj-lt"/>
              </a:rPr>
              <a:t>face.</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Ensure good lighting, head positioning, and </a:t>
            </a:r>
            <a:r>
              <a:rPr lang="en-US" sz="1400" dirty="0" smtClean="0">
                <a:solidFill>
                  <a:srgbClr val="000000"/>
                </a:solidFill>
                <a:latin typeface="+mj-lt"/>
              </a:rPr>
              <a:t>vision.</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Speak </a:t>
            </a:r>
            <a:r>
              <a:rPr lang="en-US" sz="1400" b="1" dirty="0">
                <a:solidFill>
                  <a:srgbClr val="000000"/>
                </a:solidFill>
                <a:latin typeface="+mj-lt"/>
              </a:rPr>
              <a:t>loudly</a:t>
            </a:r>
            <a:r>
              <a:rPr lang="en-US" sz="1400" dirty="0">
                <a:solidFill>
                  <a:srgbClr val="000000"/>
                </a:solidFill>
                <a:latin typeface="+mj-lt"/>
              </a:rPr>
              <a:t> and </a:t>
            </a:r>
            <a:r>
              <a:rPr lang="en-US" sz="1400" b="1" dirty="0">
                <a:solidFill>
                  <a:srgbClr val="000000"/>
                </a:solidFill>
                <a:latin typeface="+mj-lt"/>
              </a:rPr>
              <a:t>clearly</a:t>
            </a:r>
            <a:r>
              <a:rPr lang="en-US" sz="1400" dirty="0">
                <a:solidFill>
                  <a:srgbClr val="000000"/>
                </a:solidFill>
                <a:latin typeface="+mj-lt"/>
              </a:rPr>
              <a:t> using </a:t>
            </a:r>
            <a:r>
              <a:rPr lang="en-US" sz="1400" b="1" dirty="0">
                <a:solidFill>
                  <a:srgbClr val="000000"/>
                </a:solidFill>
                <a:latin typeface="+mj-lt"/>
              </a:rPr>
              <a:t>simple </a:t>
            </a:r>
            <a:r>
              <a:rPr lang="en-US" sz="1400" b="1" dirty="0" smtClean="0">
                <a:solidFill>
                  <a:srgbClr val="000000"/>
                </a:solidFill>
                <a:latin typeface="+mj-lt"/>
              </a:rPr>
              <a:t>language.</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Wearing masks and other PPE may make it difficult to understand </a:t>
            </a:r>
            <a:r>
              <a:rPr lang="en-US" sz="1400" dirty="0" smtClean="0">
                <a:solidFill>
                  <a:srgbClr val="000000"/>
                </a:solidFill>
                <a:latin typeface="+mj-lt"/>
              </a:rPr>
              <a:t>speech</a:t>
            </a:r>
            <a:r>
              <a:rPr lang="en-US" sz="1400" dirty="0">
                <a:solidFill>
                  <a:srgbClr val="000000"/>
                </a:solidFill>
                <a:latin typeface="+mj-lt"/>
              </a:rPr>
              <a:t>. Consider using communication tools when speaking </a:t>
            </a:r>
            <a:r>
              <a:rPr lang="en-US" sz="1400" dirty="0" smtClean="0">
                <a:solidFill>
                  <a:srgbClr val="000000"/>
                </a:solidFill>
                <a:latin typeface="+mj-lt"/>
              </a:rPr>
              <a:t>to the patient as </a:t>
            </a:r>
            <a:r>
              <a:rPr lang="en-US" sz="1400" dirty="0">
                <a:solidFill>
                  <a:srgbClr val="000000"/>
                </a:solidFill>
                <a:latin typeface="+mj-lt"/>
              </a:rPr>
              <a:t>well.</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If the patient can’t use this tool effectively now, that does not mean the patient won’t be able to use it later today, tomorrow, or this week. Continue to provide opportunities to support </a:t>
            </a:r>
            <a:r>
              <a:rPr lang="en-US" sz="1400" dirty="0" smtClean="0">
                <a:solidFill>
                  <a:srgbClr val="000000"/>
                </a:solidFill>
                <a:latin typeface="+mj-lt"/>
              </a:rPr>
              <a:t>communication</a:t>
            </a:r>
            <a:r>
              <a:rPr lang="en-US" sz="1400" dirty="0">
                <a:solidFill>
                  <a:srgbClr val="000000"/>
                </a:solidFill>
                <a:latin typeface="+mj-lt"/>
              </a:rPr>
              <a:t>.</a:t>
            </a:r>
            <a:endParaRPr lang="en-US" sz="1400" dirty="0">
              <a:latin typeface="+mj-lt"/>
            </a:endParaRPr>
          </a:p>
          <a:p>
            <a:r>
              <a:rPr lang="en-US" sz="1400" dirty="0">
                <a:latin typeface="+mj-lt"/>
              </a:rPr>
              <a:t/>
            </a:r>
            <a:br>
              <a:rPr lang="en-US" sz="1400" dirty="0">
                <a:latin typeface="+mj-lt"/>
              </a:rPr>
            </a:br>
            <a:endParaRPr lang="en-US" sz="1400" dirty="0">
              <a:latin typeface="+mj-lt"/>
            </a:endParaRPr>
          </a:p>
        </p:txBody>
      </p:sp>
      <p:graphicFrame>
        <p:nvGraphicFramePr>
          <p:cNvPr id="10" name="Table 9"/>
          <p:cNvGraphicFramePr>
            <a:graphicFrameLocks noGrp="1"/>
          </p:cNvGraphicFramePr>
          <p:nvPr/>
        </p:nvGraphicFramePr>
        <p:xfrm>
          <a:off x="2467152"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graphicFrame>
        <p:nvGraphicFramePr>
          <p:cNvPr id="11" name="Table 10"/>
          <p:cNvGraphicFramePr>
            <a:graphicFrameLocks noGrp="1"/>
          </p:cNvGraphicFramePr>
          <p:nvPr/>
        </p:nvGraphicFramePr>
        <p:xfrm>
          <a:off x="5254716" y="5363905"/>
          <a:ext cx="1777040" cy="1097280"/>
        </p:xfrm>
        <a:graphic>
          <a:graphicData uri="http://schemas.openxmlformats.org/drawingml/2006/table">
            <a:tbl>
              <a:tblPr firstRow="1" bandRow="1">
                <a:tableStyleId>{5940675A-B579-460E-94D1-54222C63F5DA}</a:tableStyleId>
              </a:tblPr>
              <a:tblGrid>
                <a:gridCol w="355408">
                  <a:extLst>
                    <a:ext uri="{9D8B030D-6E8A-4147-A177-3AD203B41FA5}">
                      <a16:colId xmlns:a16="http://schemas.microsoft.com/office/drawing/2014/main" xmlns="" val="2066967628"/>
                    </a:ext>
                  </a:extLst>
                </a:gridCol>
                <a:gridCol w="355408">
                  <a:extLst>
                    <a:ext uri="{9D8B030D-6E8A-4147-A177-3AD203B41FA5}">
                      <a16:colId xmlns:a16="http://schemas.microsoft.com/office/drawing/2014/main" xmlns="" val="1677898599"/>
                    </a:ext>
                  </a:extLst>
                </a:gridCol>
                <a:gridCol w="355408">
                  <a:extLst>
                    <a:ext uri="{9D8B030D-6E8A-4147-A177-3AD203B41FA5}">
                      <a16:colId xmlns:a16="http://schemas.microsoft.com/office/drawing/2014/main" xmlns="" val="1177509"/>
                    </a:ext>
                  </a:extLst>
                </a:gridCol>
                <a:gridCol w="355408">
                  <a:extLst>
                    <a:ext uri="{9D8B030D-6E8A-4147-A177-3AD203B41FA5}">
                      <a16:colId xmlns:a16="http://schemas.microsoft.com/office/drawing/2014/main" xmlns="" val="2594803550"/>
                    </a:ext>
                  </a:extLst>
                </a:gridCol>
                <a:gridCol w="355408">
                  <a:extLst>
                    <a:ext uri="{9D8B030D-6E8A-4147-A177-3AD203B41FA5}">
                      <a16:colId xmlns:a16="http://schemas.microsoft.com/office/drawing/2014/main" xmlns="" val="3500872208"/>
                    </a:ext>
                  </a:extLst>
                </a:gridCol>
              </a:tblGrid>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459041894"/>
                  </a:ext>
                </a:extLst>
              </a:tr>
              <a:tr h="18891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756859758"/>
                  </a:ext>
                </a:extLst>
              </a:tr>
              <a:tr h="188918">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797780411"/>
                  </a:ext>
                </a:extLst>
              </a:tr>
            </a:tbl>
          </a:graphicData>
        </a:graphic>
      </p:graphicFrame>
      <p:sp>
        <p:nvSpPr>
          <p:cNvPr id="12" name="Rectangle 11"/>
          <p:cNvSpPr/>
          <p:nvPr/>
        </p:nvSpPr>
        <p:spPr>
          <a:xfrm>
            <a:off x="2363635" y="5312149"/>
            <a:ext cx="1975449" cy="476178"/>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3" name="Rectangle 12"/>
          <p:cNvSpPr/>
          <p:nvPr/>
        </p:nvSpPr>
        <p:spPr>
          <a:xfrm>
            <a:off x="5529530" y="5691708"/>
            <a:ext cx="500331" cy="43304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4" name="Picture 2" descr="https://lh5.googleusercontent.com/ZkmjVLU8Wd_HVtNeGoqxKIDM2mIa7hp0IZm2-p7MJvZ229rHD9em3jWQ0-khsahfLUdbMSwh702qRJfDqfOsOXOEg_gTg-Z1KfTVBUWBTFDudrCKBCvdiX6-7vG-fyYA5vAFBD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49198" y="0"/>
            <a:ext cx="794802" cy="794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99598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TotalTime>
  <Words>81</Words>
  <Application>Microsoft Macintosh PowerPoint</Application>
  <PresentationFormat>Letter Paper (8.5x11 in)</PresentationFormat>
  <Paragraphs>51</Paragraphs>
  <Slides>4</Slides>
  <Notes>1</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Company>Boston Children's Hospital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Santiago, Rachel</dc:creator>
  <cp:lastModifiedBy>Rachel</cp:lastModifiedBy>
  <cp:revision>7</cp:revision>
  <dcterms:created xsi:type="dcterms:W3CDTF">2020-03-17T22:31:26Z</dcterms:created>
  <dcterms:modified xsi:type="dcterms:W3CDTF">2020-04-21T18:22:14Z</dcterms:modified>
</cp:coreProperties>
</file>