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9"/>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embeddedFontLst>
    <p:embeddedFont>
      <p:font typeface="Verdana" panose="020B0604030504040204" pitchFamily="3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77597EE-E975-4299-9F40-797796102D6B}">
  <a:tblStyle styleId="{677597EE-E975-4299-9F40-797796102D6B}"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5213B88-5076-477F-AFAF-AC2F44BD4F2D}"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1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34578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6000"/>
              <a:buFont typeface="Arial"/>
              <a:buNone/>
            </a:pPr>
            <a:endParaRPr dirty="0"/>
          </a:p>
        </p:txBody>
      </p:sp>
      <p:sp>
        <p:nvSpPr>
          <p:cNvPr id="89" name="Google Shape;89;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find a different picture for meds</a:t>
            </a:r>
            <a:endParaRPr/>
          </a:p>
          <a:p>
            <a:pPr marL="0" lvl="0" indent="0" algn="l" rtl="0">
              <a:lnSpc>
                <a:spcPct val="100000"/>
              </a:lnSpc>
              <a:spcBef>
                <a:spcPts val="0"/>
              </a:spcBef>
              <a:spcAft>
                <a:spcPts val="0"/>
              </a:spcAft>
              <a:buSzPts val="1400"/>
              <a:buNone/>
            </a:pPr>
            <a:endParaRPr/>
          </a:p>
        </p:txBody>
      </p:sp>
      <p:sp>
        <p:nvSpPr>
          <p:cNvPr id="241" name="Google Shape;24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lvl="0" indent="-50800" algn="l" rtl="0">
              <a:lnSpc>
                <a:spcPct val="90000"/>
              </a:lnSpc>
              <a:spcBef>
                <a:spcPts val="0"/>
              </a:spcBef>
              <a:spcAft>
                <a:spcPts val="0"/>
              </a:spcAft>
              <a:buClr>
                <a:schemeClr val="dk1"/>
              </a:buClr>
              <a:buSzPts val="1200"/>
              <a:buNone/>
            </a:pPr>
            <a:endParaRPr/>
          </a:p>
        </p:txBody>
      </p:sp>
      <p:sp>
        <p:nvSpPr>
          <p:cNvPr id="260" name="Google Shape;26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775f5a64c2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lvl="0" indent="-50800" algn="l" rtl="0">
              <a:lnSpc>
                <a:spcPct val="90000"/>
              </a:lnSpc>
              <a:spcBef>
                <a:spcPts val="0"/>
              </a:spcBef>
              <a:spcAft>
                <a:spcPts val="0"/>
              </a:spcAft>
              <a:buClr>
                <a:schemeClr val="dk1"/>
              </a:buClr>
              <a:buSzPts val="1200"/>
              <a:buNone/>
            </a:pPr>
            <a:endParaRPr/>
          </a:p>
        </p:txBody>
      </p:sp>
      <p:sp>
        <p:nvSpPr>
          <p:cNvPr id="273" name="Google Shape;273;g775f5a64c2_2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 name="Google Shape;288;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5" name="Google Shape;95;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
          </a:p>
        </p:txBody>
      </p:sp>
      <p:sp>
        <p:nvSpPr>
          <p:cNvPr id="103" name="Google Shape;103;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switched out the pictures for clearer ones provided by Sarah G. Additional are in the AAC Materials Folder.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121" name="Google Shape;121;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06" name="Google Shape;20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1"/>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7" name="Google Shape;67;p1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1"/>
        <p:cNvGrpSpPr/>
        <p:nvPr/>
      </p:nvGrpSpPr>
      <p:grpSpPr>
        <a:xfrm>
          <a:off x="0" y="0"/>
          <a:ext cx="0" cy="0"/>
          <a:chOff x="0" y="0"/>
          <a:chExt cx="0" cy="0"/>
        </a:xfrm>
      </p:grpSpPr>
      <p:sp>
        <p:nvSpPr>
          <p:cNvPr id="72" name="Google Shape;72;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3"/>
          <p:cNvSpPr txBox="1">
            <a:spLocks noGrp="1"/>
          </p:cNvSpPr>
          <p:nvPr>
            <p:ph type="body" idx="1"/>
          </p:nvPr>
        </p:nvSpPr>
        <p:spPr>
          <a:xfrm rot="5400000">
            <a:off x="623094" y="370682"/>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83" name="Google Shape;83;p13" descr="PPC logo.jpg"/>
          <p:cNvPicPr preferRelativeResize="0"/>
          <p:nvPr/>
        </p:nvPicPr>
        <p:blipFill rotWithShape="1">
          <a:blip r:embed="rId2">
            <a:alphaModFix/>
          </a:blip>
          <a:srcRect/>
          <a:stretch/>
        </p:blipFill>
        <p:spPr>
          <a:xfrm>
            <a:off x="7258050" y="5964047"/>
            <a:ext cx="628650" cy="685800"/>
          </a:xfrm>
          <a:prstGeom prst="rect">
            <a:avLst/>
          </a:prstGeom>
          <a:noFill/>
          <a:ln>
            <a:noFill/>
          </a:ln>
        </p:spPr>
      </p:pic>
      <p:pic>
        <p:nvPicPr>
          <p:cNvPr id="84" name="Google Shape;84;p13" descr="ussaac-logo_high-res (2).jpg"/>
          <p:cNvPicPr preferRelativeResize="0"/>
          <p:nvPr/>
        </p:nvPicPr>
        <p:blipFill rotWithShape="1">
          <a:blip r:embed="rId3">
            <a:alphaModFix/>
          </a:blip>
          <a:srcRect/>
          <a:stretch/>
        </p:blipFill>
        <p:spPr>
          <a:xfrm>
            <a:off x="50127" y="6505369"/>
            <a:ext cx="852159" cy="302494"/>
          </a:xfrm>
          <a:prstGeom prst="rect">
            <a:avLst/>
          </a:prstGeom>
          <a:noFill/>
          <a:ln>
            <a:noFill/>
          </a:ln>
        </p:spPr>
      </p:pic>
      <p:sp>
        <p:nvSpPr>
          <p:cNvPr id="85" name="Google Shape;85;p13"/>
          <p:cNvSpPr txBox="1"/>
          <p:nvPr/>
        </p:nvSpPr>
        <p:spPr>
          <a:xfrm>
            <a:off x="6218647" y="6567587"/>
            <a:ext cx="295253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1" u="none" strike="noStrike" cap="none">
                <a:solidFill>
                  <a:srgbClr val="4472C4"/>
                </a:solidFill>
                <a:latin typeface="Arial"/>
                <a:ea typeface="Arial"/>
                <a:cs typeface="Arial"/>
                <a:sym typeface="Arial"/>
              </a:rPr>
              <a:t>Patientprovidercommunication.org</a:t>
            </a:r>
            <a:endParaRPr sz="1400" b="0" i="1" u="none" strike="noStrike" cap="none">
              <a:solidFill>
                <a:srgbClr val="4472C4"/>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4"/>
        <p:cNvGrpSpPr/>
        <p:nvPr/>
      </p:nvGrpSpPr>
      <p:grpSpPr>
        <a:xfrm>
          <a:off x="0" y="0"/>
          <a:ext cx="0" cy="0"/>
          <a:chOff x="0" y="0"/>
          <a:chExt cx="0" cy="0"/>
        </a:xfrm>
      </p:grpSpPr>
      <p:sp>
        <p:nvSpPr>
          <p:cNvPr id="25" name="Google Shape;25;p4"/>
          <p:cNvSpPr txBox="1">
            <a:spLocks noGrp="1"/>
          </p:cNvSpPr>
          <p:nvPr>
            <p:ph type="subTitle" idx="1"/>
          </p:nvPr>
        </p:nvSpPr>
        <p:spPr>
          <a:xfrm>
            <a:off x="946064" y="6596938"/>
            <a:ext cx="6858000" cy="21793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SzPts val="2800"/>
              <a:buNone/>
              <a:defRPr sz="12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9" name="Google Shape;29;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0" name="Google Shape;60;p1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14" name="Google Shape;14;p1" descr="PPC logo.jpg"/>
          <p:cNvPicPr preferRelativeResize="0"/>
          <p:nvPr/>
        </p:nvPicPr>
        <p:blipFill rotWithShape="1">
          <a:blip r:embed="rId14">
            <a:alphaModFix/>
          </a:blip>
          <a:srcRect/>
          <a:stretch/>
        </p:blipFill>
        <p:spPr>
          <a:xfrm>
            <a:off x="7572375" y="5964047"/>
            <a:ext cx="628650" cy="685800"/>
          </a:xfrm>
          <a:prstGeom prst="rect">
            <a:avLst/>
          </a:prstGeom>
          <a:noFill/>
          <a:ln>
            <a:noFill/>
          </a:ln>
        </p:spPr>
      </p:pic>
      <p:pic>
        <p:nvPicPr>
          <p:cNvPr id="15" name="Google Shape;15;p1" descr="ussaac-logo_high-res (2).jpg"/>
          <p:cNvPicPr preferRelativeResize="0"/>
          <p:nvPr/>
        </p:nvPicPr>
        <p:blipFill rotWithShape="1">
          <a:blip r:embed="rId15">
            <a:alphaModFix/>
          </a:blip>
          <a:srcRect/>
          <a:stretch/>
        </p:blipFill>
        <p:spPr>
          <a:xfrm>
            <a:off x="50127" y="6505369"/>
            <a:ext cx="852159" cy="302494"/>
          </a:xfrm>
          <a:prstGeom prst="rect">
            <a:avLst/>
          </a:prstGeom>
          <a:noFill/>
          <a:ln>
            <a:noFill/>
          </a:ln>
        </p:spPr>
      </p:pic>
      <p:sp>
        <p:nvSpPr>
          <p:cNvPr id="16" name="Google Shape;16;p1"/>
          <p:cNvSpPr txBox="1"/>
          <p:nvPr/>
        </p:nvSpPr>
        <p:spPr>
          <a:xfrm>
            <a:off x="6783417" y="6567587"/>
            <a:ext cx="2360583" cy="2616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100" b="0" i="1" u="none" strike="noStrike" cap="none">
                <a:solidFill>
                  <a:srgbClr val="4472C4"/>
                </a:solidFill>
                <a:latin typeface="Arial"/>
                <a:ea typeface="Arial"/>
                <a:cs typeface="Arial"/>
                <a:sym typeface="Arial"/>
              </a:rPr>
              <a:t>Patientprovidercommunication.org</a:t>
            </a:r>
            <a:endParaRPr sz="1100" b="0" i="1" u="none" strike="noStrike" cap="none">
              <a:solidFill>
                <a:srgbClr val="4472C4"/>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2.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11" Type="http://schemas.microsoft.com/office/2007/relationships/hdphoto" Target="../media/hdphoto2.wdp"/><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18.pn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ctrTitle"/>
          </p:nvPr>
        </p:nvSpPr>
        <p:spPr>
          <a:xfrm>
            <a:off x="915375" y="2251350"/>
            <a:ext cx="7501500" cy="2355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5400" b="1"/>
              <a:t>Comprehension Supports for Patients</a:t>
            </a:r>
            <a:endParaRPr sz="5400" b="1"/>
          </a:p>
          <a:p>
            <a:pPr marL="0" lvl="0" indent="0" algn="l" rtl="0">
              <a:lnSpc>
                <a:spcPct val="90000"/>
              </a:lnSpc>
              <a:spcBef>
                <a:spcPts val="0"/>
              </a:spcBef>
              <a:spcAft>
                <a:spcPts val="0"/>
              </a:spcAft>
              <a:buClr>
                <a:schemeClr val="dk1"/>
              </a:buClr>
              <a:buSzPts val="1100"/>
              <a:buFont typeface="Arial"/>
              <a:buNone/>
            </a:pPr>
            <a:endParaRPr sz="5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23"/>
        <p:cNvGrpSpPr/>
        <p:nvPr/>
      </p:nvGrpSpPr>
      <p:grpSpPr>
        <a:xfrm>
          <a:off x="0" y="0"/>
          <a:ext cx="0" cy="0"/>
          <a:chOff x="0" y="0"/>
          <a:chExt cx="0" cy="0"/>
        </a:xfrm>
      </p:grpSpPr>
      <p:graphicFrame>
        <p:nvGraphicFramePr>
          <p:cNvPr id="224" name="Google Shape;224;p24"/>
          <p:cNvGraphicFramePr/>
          <p:nvPr>
            <p:extLst>
              <p:ext uri="{D42A27DB-BD31-4B8C-83A1-F6EECF244321}">
                <p14:modId xmlns:p14="http://schemas.microsoft.com/office/powerpoint/2010/main" val="804946795"/>
              </p:ext>
            </p:extLst>
          </p:nvPr>
        </p:nvGraphicFramePr>
        <p:xfrm>
          <a:off x="-9" y="8"/>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225" name="Google Shape;225;p24"/>
          <p:cNvSpPr txBox="1"/>
          <p:nvPr/>
        </p:nvSpPr>
        <p:spPr>
          <a:xfrm>
            <a:off x="118112" y="986245"/>
            <a:ext cx="2476915" cy="2102175"/>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BREATHING TUBE TUBE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26" name="Google Shape;226;p24"/>
          <p:cNvSpPr txBox="1"/>
          <p:nvPr/>
        </p:nvSpPr>
        <p:spPr>
          <a:xfrm>
            <a:off x="3022190" y="3215354"/>
            <a:ext cx="2921400" cy="803159"/>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3600" b="1" i="0" u="none" strike="noStrike" cap="none">
                <a:solidFill>
                  <a:schemeClr val="dk1"/>
                </a:solidFill>
                <a:latin typeface="Calibri"/>
                <a:ea typeface="Calibri"/>
                <a:cs typeface="Calibri"/>
                <a:sym typeface="Calibri"/>
              </a:rPr>
              <a:t>IT’S TIME FOR</a:t>
            </a:r>
            <a:endParaRPr sz="3600" b="0" i="0" u="none" strike="noStrike" cap="none">
              <a:solidFill>
                <a:srgbClr val="000000"/>
              </a:solidFill>
              <a:latin typeface="Calibri"/>
              <a:ea typeface="Calibri"/>
              <a:cs typeface="Calibri"/>
              <a:sym typeface="Calibri"/>
            </a:endParaRPr>
          </a:p>
        </p:txBody>
      </p:sp>
      <p:sp>
        <p:nvSpPr>
          <p:cNvPr id="227" name="Google Shape;227;p24"/>
          <p:cNvSpPr txBox="1"/>
          <p:nvPr/>
        </p:nvSpPr>
        <p:spPr>
          <a:xfrm>
            <a:off x="3257765" y="982637"/>
            <a:ext cx="2459019" cy="2102175"/>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CHEST SCAN</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28" name="Google Shape;228;p24"/>
          <p:cNvSpPr txBox="1"/>
          <p:nvPr/>
        </p:nvSpPr>
        <p:spPr>
          <a:xfrm>
            <a:off x="6602217" y="990395"/>
            <a:ext cx="2377149" cy="2102175"/>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BLOOD / IV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pic>
        <p:nvPicPr>
          <p:cNvPr id="232" name="Google Shape;232;p24"/>
          <p:cNvPicPr preferRelativeResize="0"/>
          <p:nvPr/>
        </p:nvPicPr>
        <p:blipFill rotWithShape="1">
          <a:blip r:embed="rId3">
            <a:alphaModFix/>
          </a:blip>
          <a:srcRect/>
          <a:stretch/>
        </p:blipFill>
        <p:spPr>
          <a:xfrm>
            <a:off x="3985005" y="1535654"/>
            <a:ext cx="1025041" cy="1493119"/>
          </a:xfrm>
          <a:prstGeom prst="rect">
            <a:avLst/>
          </a:prstGeom>
          <a:noFill/>
          <a:ln>
            <a:noFill/>
          </a:ln>
        </p:spPr>
      </p:pic>
      <p:grpSp>
        <p:nvGrpSpPr>
          <p:cNvPr id="2" name="Group 1"/>
          <p:cNvGrpSpPr/>
          <p:nvPr/>
        </p:nvGrpSpPr>
        <p:grpSpPr>
          <a:xfrm>
            <a:off x="136667" y="4147241"/>
            <a:ext cx="2476915" cy="2102175"/>
            <a:chOff x="136667" y="4205637"/>
            <a:chExt cx="2476915" cy="2102175"/>
          </a:xfrm>
        </p:grpSpPr>
        <p:sp>
          <p:nvSpPr>
            <p:cNvPr id="231" name="Google Shape;231;p24"/>
            <p:cNvSpPr txBox="1"/>
            <p:nvPr/>
          </p:nvSpPr>
          <p:spPr>
            <a:xfrm>
              <a:off x="136667" y="4205637"/>
              <a:ext cx="2476915" cy="2102175"/>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SLEEP MEDICINE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pic>
          <p:nvPicPr>
            <p:cNvPr id="233" name="Google Shape;233;p24"/>
            <p:cNvPicPr preferRelativeResize="0"/>
            <p:nvPr/>
          </p:nvPicPr>
          <p:blipFill rotWithShape="1">
            <a:blip r:embed="rId4">
              <a:alphaModFix/>
            </a:blip>
            <a:srcRect b="14182"/>
            <a:stretch/>
          </p:blipFill>
          <p:spPr>
            <a:xfrm>
              <a:off x="515869" y="4761147"/>
              <a:ext cx="1701454" cy="1405060"/>
            </a:xfrm>
            <a:prstGeom prst="rect">
              <a:avLst/>
            </a:prstGeom>
            <a:noFill/>
            <a:ln>
              <a:noFill/>
            </a:ln>
          </p:spPr>
        </p:pic>
      </p:grpSp>
      <p:pic>
        <p:nvPicPr>
          <p:cNvPr id="234" name="Google Shape;234;p24"/>
          <p:cNvPicPr preferRelativeResize="0"/>
          <p:nvPr/>
        </p:nvPicPr>
        <p:blipFill rotWithShape="1">
          <a:blip r:embed="rId5">
            <a:alphaModFix/>
          </a:blip>
          <a:srcRect/>
          <a:stretch/>
        </p:blipFill>
        <p:spPr>
          <a:xfrm>
            <a:off x="6934235" y="1589296"/>
            <a:ext cx="1781317" cy="1347618"/>
          </a:xfrm>
          <a:prstGeom prst="rect">
            <a:avLst/>
          </a:prstGeom>
          <a:noFill/>
          <a:ln>
            <a:noFill/>
          </a:ln>
        </p:spPr>
      </p:pic>
      <p:grpSp>
        <p:nvGrpSpPr>
          <p:cNvPr id="4" name="Group 3"/>
          <p:cNvGrpSpPr/>
          <p:nvPr/>
        </p:nvGrpSpPr>
        <p:grpSpPr>
          <a:xfrm>
            <a:off x="3273261" y="4147241"/>
            <a:ext cx="2459019" cy="2102175"/>
            <a:chOff x="3273261" y="4147241"/>
            <a:chExt cx="2459019" cy="2102175"/>
          </a:xfrm>
        </p:grpSpPr>
        <p:sp>
          <p:nvSpPr>
            <p:cNvPr id="230" name="Google Shape;230;p24"/>
            <p:cNvSpPr txBox="1"/>
            <p:nvPr/>
          </p:nvSpPr>
          <p:spPr>
            <a:xfrm>
              <a:off x="3273261" y="4147241"/>
              <a:ext cx="2459019" cy="2102175"/>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dirty="0">
                  <a:solidFill>
                    <a:schemeClr val="dk1"/>
                  </a:solidFill>
                  <a:latin typeface="Calibri"/>
                  <a:ea typeface="Calibri"/>
                  <a:cs typeface="Calibri"/>
                  <a:sym typeface="Calibri"/>
                </a:rPr>
                <a:t>BREATHING MACHINE</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50" b="0" i="0" u="none" strike="noStrike" cap="none" dirty="0">
                <a:solidFill>
                  <a:srgbClr val="000000"/>
                </a:solidFill>
                <a:latin typeface="Calibri"/>
                <a:ea typeface="Calibri"/>
                <a:cs typeface="Calibri"/>
                <a:sym typeface="Calibri"/>
              </a:endParaRPr>
            </a:p>
          </p:txBody>
        </p:sp>
        <p:pic>
          <p:nvPicPr>
            <p:cNvPr id="235" name="Google Shape;235;p24"/>
            <p:cNvPicPr preferRelativeResize="0"/>
            <p:nvPr/>
          </p:nvPicPr>
          <p:blipFill rotWithShape="1">
            <a:blip r:embed="rId6">
              <a:alphaModFix/>
            </a:blip>
            <a:srcRect b="22308"/>
            <a:stretch/>
          </p:blipFill>
          <p:spPr>
            <a:xfrm>
              <a:off x="3857669" y="4785687"/>
              <a:ext cx="1250521" cy="1457274"/>
            </a:xfrm>
            <a:prstGeom prst="rect">
              <a:avLst/>
            </a:prstGeom>
            <a:noFill/>
            <a:ln>
              <a:noFill/>
            </a:ln>
          </p:spPr>
        </p:pic>
      </p:grpSp>
      <p:pic>
        <p:nvPicPr>
          <p:cNvPr id="236" name="Google Shape;236;p24"/>
          <p:cNvPicPr preferRelativeResize="0"/>
          <p:nvPr/>
        </p:nvPicPr>
        <p:blipFill rotWithShape="1">
          <a:blip r:embed="rId7">
            <a:alphaModFix/>
          </a:blip>
          <a:srcRect l="7235"/>
          <a:stretch/>
        </p:blipFill>
        <p:spPr>
          <a:xfrm>
            <a:off x="542508" y="1522570"/>
            <a:ext cx="1630318" cy="1498032"/>
          </a:xfrm>
          <a:prstGeom prst="rect">
            <a:avLst/>
          </a:prstGeom>
          <a:noFill/>
          <a:ln>
            <a:noFill/>
          </a:ln>
        </p:spPr>
      </p:pic>
      <p:grpSp>
        <p:nvGrpSpPr>
          <p:cNvPr id="3" name="Group 2"/>
          <p:cNvGrpSpPr/>
          <p:nvPr/>
        </p:nvGrpSpPr>
        <p:grpSpPr>
          <a:xfrm>
            <a:off x="6648072" y="4147241"/>
            <a:ext cx="2377149" cy="2102175"/>
            <a:chOff x="6648072" y="4205637"/>
            <a:chExt cx="2377149" cy="2102175"/>
          </a:xfrm>
        </p:grpSpPr>
        <p:sp>
          <p:nvSpPr>
            <p:cNvPr id="229" name="Google Shape;229;p24"/>
            <p:cNvSpPr txBox="1"/>
            <p:nvPr/>
          </p:nvSpPr>
          <p:spPr>
            <a:xfrm>
              <a:off x="6648072" y="4205637"/>
              <a:ext cx="2377149" cy="2102175"/>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EKG</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pic>
          <p:nvPicPr>
            <p:cNvPr id="237" name="Google Shape;237;p24"/>
            <p:cNvPicPr preferRelativeResize="0"/>
            <p:nvPr/>
          </p:nvPicPr>
          <p:blipFill rotWithShape="1">
            <a:blip r:embed="rId8">
              <a:alphaModFix/>
            </a:blip>
            <a:srcRect t="26684" r="47989" b="14577"/>
            <a:stretch/>
          </p:blipFill>
          <p:spPr>
            <a:xfrm>
              <a:off x="6948834" y="4741697"/>
              <a:ext cx="1845115" cy="1506786"/>
            </a:xfrm>
            <a:prstGeom prst="rect">
              <a:avLst/>
            </a:prstGeom>
            <a:noFill/>
            <a:ln>
              <a:noFill/>
            </a:ln>
          </p:spPr>
        </p:pic>
      </p:grpSp>
      <p:sp>
        <p:nvSpPr>
          <p:cNvPr id="17"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42"/>
        <p:cNvGrpSpPr/>
        <p:nvPr/>
      </p:nvGrpSpPr>
      <p:grpSpPr>
        <a:xfrm>
          <a:off x="0" y="0"/>
          <a:ext cx="0" cy="0"/>
          <a:chOff x="0" y="0"/>
          <a:chExt cx="0" cy="0"/>
        </a:xfrm>
      </p:grpSpPr>
      <p:graphicFrame>
        <p:nvGraphicFramePr>
          <p:cNvPr id="243" name="Google Shape;243;p25"/>
          <p:cNvGraphicFramePr/>
          <p:nvPr>
            <p:extLst>
              <p:ext uri="{D42A27DB-BD31-4B8C-83A1-F6EECF244321}">
                <p14:modId xmlns:p14="http://schemas.microsoft.com/office/powerpoint/2010/main" val="1100986670"/>
              </p:ext>
            </p:extLst>
          </p:nvPr>
        </p:nvGraphicFramePr>
        <p:xfrm>
          <a:off x="-9" y="8"/>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244" name="Google Shape;244;p25"/>
          <p:cNvSpPr txBox="1"/>
          <p:nvPr/>
        </p:nvSpPr>
        <p:spPr>
          <a:xfrm>
            <a:off x="6613143" y="4192313"/>
            <a:ext cx="2442300" cy="207077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CHECK OXYGEN</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45" name="Google Shape;245;p25"/>
          <p:cNvSpPr txBox="1"/>
          <p:nvPr/>
        </p:nvSpPr>
        <p:spPr>
          <a:xfrm>
            <a:off x="2975256" y="3189009"/>
            <a:ext cx="3076425" cy="837661"/>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3600" b="1" i="0" u="none" strike="noStrike" cap="none">
                <a:solidFill>
                  <a:schemeClr val="dk1"/>
                </a:solidFill>
                <a:latin typeface="Calibri"/>
                <a:ea typeface="Calibri"/>
                <a:cs typeface="Calibri"/>
                <a:sym typeface="Calibri"/>
              </a:rPr>
              <a:t>IT’S TIME TO</a:t>
            </a:r>
            <a:endParaRPr sz="3600" b="1" i="0" u="none" strike="noStrike" cap="none">
              <a:solidFill>
                <a:srgbClr val="000000"/>
              </a:solidFill>
              <a:latin typeface="Calibri"/>
              <a:ea typeface="Calibri"/>
              <a:cs typeface="Calibri"/>
              <a:sym typeface="Calibri"/>
            </a:endParaRPr>
          </a:p>
        </p:txBody>
      </p:sp>
      <p:sp>
        <p:nvSpPr>
          <p:cNvPr id="246" name="Google Shape;246;p25"/>
          <p:cNvSpPr txBox="1"/>
          <p:nvPr/>
        </p:nvSpPr>
        <p:spPr>
          <a:xfrm>
            <a:off x="3350044" y="985969"/>
            <a:ext cx="2359320" cy="2057369"/>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LIE ON STOMACH</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47" name="Google Shape;247;p25"/>
          <p:cNvSpPr txBox="1"/>
          <p:nvPr/>
        </p:nvSpPr>
        <p:spPr>
          <a:xfrm>
            <a:off x="6611123" y="985382"/>
            <a:ext cx="2376489" cy="2057369"/>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2400" b="0" i="0" u="none" strike="noStrike" cap="none">
                <a:solidFill>
                  <a:schemeClr val="dk1"/>
                </a:solidFill>
                <a:latin typeface="Calibri"/>
                <a:ea typeface="Calibri"/>
                <a:cs typeface="Calibri"/>
                <a:sym typeface="Calibri"/>
              </a:rPr>
              <a:t>LIE ON SIDE</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48" name="Google Shape;248;p25"/>
          <p:cNvSpPr txBox="1"/>
          <p:nvPr/>
        </p:nvSpPr>
        <p:spPr>
          <a:xfrm>
            <a:off x="3348498" y="4185152"/>
            <a:ext cx="2376600" cy="2057273"/>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rgbClr val="000000"/>
                </a:solidFill>
                <a:latin typeface="Calibri"/>
                <a:ea typeface="Calibri"/>
                <a:cs typeface="Calibri"/>
                <a:sym typeface="Calibri"/>
              </a:rPr>
              <a:t>PUT TUBE IN NOSE</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49" name="Google Shape;249;p25"/>
          <p:cNvSpPr txBox="1"/>
          <p:nvPr/>
        </p:nvSpPr>
        <p:spPr>
          <a:xfrm>
            <a:off x="177969" y="985970"/>
            <a:ext cx="2359200" cy="2057273"/>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2400" b="0" i="0" u="none" strike="noStrike" cap="none">
                <a:solidFill>
                  <a:schemeClr val="dk1"/>
                </a:solidFill>
                <a:latin typeface="Calibri"/>
                <a:ea typeface="Calibri"/>
                <a:cs typeface="Calibri"/>
                <a:sym typeface="Calibri"/>
              </a:rPr>
              <a:t>TAKE MEDICINE</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sp>
        <p:nvSpPr>
          <p:cNvPr id="250" name="Google Shape;250;p25"/>
          <p:cNvSpPr txBox="1"/>
          <p:nvPr/>
        </p:nvSpPr>
        <p:spPr>
          <a:xfrm>
            <a:off x="66537" y="4192326"/>
            <a:ext cx="2442163" cy="2029021"/>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2400" b="0" i="0" u="none" strike="noStrike" cap="none">
                <a:solidFill>
                  <a:schemeClr val="dk1"/>
                </a:solidFill>
                <a:latin typeface="Calibri"/>
                <a:ea typeface="Calibri"/>
                <a:cs typeface="Calibri"/>
                <a:sym typeface="Calibri"/>
              </a:rPr>
              <a:t>SUCTION</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Calibri"/>
              <a:ea typeface="Calibri"/>
              <a:cs typeface="Calibri"/>
              <a:sym typeface="Calibri"/>
            </a:endParaRPr>
          </a:p>
        </p:txBody>
      </p:sp>
      <p:pic>
        <p:nvPicPr>
          <p:cNvPr id="251" name="Google Shape;251;p25"/>
          <p:cNvPicPr preferRelativeResize="0"/>
          <p:nvPr/>
        </p:nvPicPr>
        <p:blipFill rotWithShape="1">
          <a:blip r:embed="rId3">
            <a:alphaModFix/>
          </a:blip>
          <a:srcRect l="11956" r="35649" b="22293"/>
          <a:stretch/>
        </p:blipFill>
        <p:spPr>
          <a:xfrm>
            <a:off x="3959926" y="5001529"/>
            <a:ext cx="1107086" cy="1237847"/>
          </a:xfrm>
          <a:prstGeom prst="rect">
            <a:avLst/>
          </a:prstGeom>
          <a:noFill/>
          <a:ln>
            <a:noFill/>
          </a:ln>
        </p:spPr>
      </p:pic>
      <p:pic>
        <p:nvPicPr>
          <p:cNvPr id="252" name="Google Shape;252;p25"/>
          <p:cNvPicPr preferRelativeResize="0"/>
          <p:nvPr/>
        </p:nvPicPr>
        <p:blipFill rotWithShape="1">
          <a:blip r:embed="rId4">
            <a:alphaModFix/>
          </a:blip>
          <a:srcRect b="10152"/>
          <a:stretch/>
        </p:blipFill>
        <p:spPr>
          <a:xfrm>
            <a:off x="7261602" y="4672680"/>
            <a:ext cx="1145356" cy="1469943"/>
          </a:xfrm>
          <a:prstGeom prst="rect">
            <a:avLst/>
          </a:prstGeom>
          <a:noFill/>
          <a:ln>
            <a:noFill/>
          </a:ln>
        </p:spPr>
      </p:pic>
      <p:pic>
        <p:nvPicPr>
          <p:cNvPr id="254" name="Google Shape;254;p25"/>
          <p:cNvPicPr preferRelativeResize="0"/>
          <p:nvPr/>
        </p:nvPicPr>
        <p:blipFill rotWithShape="1">
          <a:blip r:embed="rId5">
            <a:alphaModFix/>
          </a:blip>
          <a:srcRect/>
          <a:stretch/>
        </p:blipFill>
        <p:spPr>
          <a:xfrm>
            <a:off x="424058" y="4724280"/>
            <a:ext cx="1737735" cy="1474246"/>
          </a:xfrm>
          <a:prstGeom prst="rect">
            <a:avLst/>
          </a:prstGeom>
          <a:noFill/>
          <a:ln>
            <a:noFill/>
          </a:ln>
        </p:spPr>
      </p:pic>
      <p:pic>
        <p:nvPicPr>
          <p:cNvPr id="255" name="Google Shape;255;p25"/>
          <p:cNvPicPr preferRelativeResize="0"/>
          <p:nvPr/>
        </p:nvPicPr>
        <p:blipFill rotWithShape="1">
          <a:blip r:embed="rId6">
            <a:alphaModFix/>
          </a:blip>
          <a:srcRect/>
          <a:stretch/>
        </p:blipFill>
        <p:spPr>
          <a:xfrm rot="5400000">
            <a:off x="4029740" y="1265704"/>
            <a:ext cx="1001753" cy="2236705"/>
          </a:xfrm>
          <a:prstGeom prst="rect">
            <a:avLst/>
          </a:prstGeom>
          <a:noFill/>
          <a:ln>
            <a:noFill/>
          </a:ln>
        </p:spPr>
      </p:pic>
      <p:pic>
        <p:nvPicPr>
          <p:cNvPr id="256" name="Google Shape;256;p25"/>
          <p:cNvPicPr preferRelativeResize="0"/>
          <p:nvPr/>
        </p:nvPicPr>
        <p:blipFill rotWithShape="1">
          <a:blip r:embed="rId7">
            <a:alphaModFix/>
          </a:blip>
          <a:srcRect/>
          <a:stretch/>
        </p:blipFill>
        <p:spPr>
          <a:xfrm rot="-5400000">
            <a:off x="7274634" y="1223987"/>
            <a:ext cx="1034783" cy="2286000"/>
          </a:xfrm>
          <a:prstGeom prst="rect">
            <a:avLst/>
          </a:prstGeom>
          <a:noFill/>
          <a:ln>
            <a:noFill/>
          </a:ln>
        </p:spPr>
      </p:pic>
      <p:sp>
        <p:nvSpPr>
          <p:cNvPr id="17"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pic>
        <p:nvPicPr>
          <p:cNvPr id="5" name="Picture 4"/>
          <p:cNvPicPr>
            <a:picLocks noChangeAspect="1"/>
          </p:cNvPicPr>
          <p:nvPr/>
        </p:nvPicPr>
        <p:blipFill rotWithShape="1">
          <a:blip r:embed="rId8">
            <a:extLst>
              <a:ext uri="{BEBA8EAE-BF5A-486C-A8C5-ECC9F3942E4B}">
                <a14:imgProps xmlns:a14="http://schemas.microsoft.com/office/drawing/2010/main">
                  <a14:imgLayer r:embed="rId9">
                    <a14:imgEffect>
                      <a14:backgroundRemoval t="0" b="100000" l="0" r="100000">
                        <a14:foregroundMark x1="15833" y1="39474" x2="15833" y2="39474"/>
                        <a14:foregroundMark x1="12500" y1="26316" x2="20500" y2="59649"/>
                        <a14:foregroundMark x1="3333" y1="42982" x2="12167" y2="48246"/>
                        <a14:foregroundMark x1="84000" y1="58772" x2="97000" y2="58772"/>
                        <a14:foregroundMark x1="86167" y1="41228" x2="95500" y2="42105"/>
                        <a14:foregroundMark x1="98000" y1="18421" x2="98167" y2="71930"/>
                        <a14:foregroundMark x1="25167" y1="42105" x2="25167" y2="42105"/>
                      </a14:backgroundRemoval>
                    </a14:imgEffect>
                    <a14:imgEffect>
                      <a14:colorTemperature colorTemp="7200"/>
                    </a14:imgEffect>
                  </a14:imgLayer>
                </a14:imgProps>
              </a:ext>
            </a:extLst>
          </a:blip>
          <a:srcRect l="-1" r="1461"/>
          <a:stretch/>
        </p:blipFill>
        <p:spPr>
          <a:xfrm rot="15184913">
            <a:off x="-74053" y="2101230"/>
            <a:ext cx="1457432" cy="331966"/>
          </a:xfrm>
          <a:prstGeom prst="rect">
            <a:avLst/>
          </a:prstGeom>
        </p:spPr>
      </p:pic>
      <p:pic>
        <p:nvPicPr>
          <p:cNvPr id="2" name="Picture 1"/>
          <p:cNvPicPr>
            <a:picLocks noChangeAspect="1"/>
          </p:cNvPicPr>
          <p:nvPr/>
        </p:nvPicPr>
        <p:blipFill>
          <a:blip r:embed="rId10">
            <a:extLst>
              <a:ext uri="{BEBA8EAE-BF5A-486C-A8C5-ECC9F3942E4B}">
                <a14:imgProps xmlns:a14="http://schemas.microsoft.com/office/drawing/2010/main">
                  <a14:imgLayer r:embed="rId11">
                    <a14:imgEffect>
                      <a14:backgroundRemoval t="364" b="100000" l="650" r="100000">
                        <a14:foregroundMark x1="45254" y1="12022" x2="45254" y2="12022"/>
                        <a14:foregroundMark x1="18726" y1="59745" x2="18726" y2="59745"/>
                        <a14:foregroundMark x1="14954" y1="74681" x2="14954" y2="74681"/>
                        <a14:foregroundMark x1="75553" y1="78871" x2="75553" y2="78871"/>
                        <a14:foregroundMark x1="88427" y1="84153" x2="74902" y2="73588"/>
                        <a14:foregroundMark x1="16515" y1="51184" x2="16515" y2="85246"/>
                        <a14:backgroundMark x1="53316" y1="34973" x2="53316" y2="34973"/>
                        <a14:backgroundMark x1="53966" y1="28233" x2="53966" y2="47177"/>
                        <a14:backgroundMark x1="30039" y1="87978" x2="42523" y2="83060"/>
                        <a14:backgroundMark x1="59428" y1="79235" x2="68791" y2="79599"/>
                      </a14:backgroundRemoval>
                    </a14:imgEffect>
                    <a14:imgEffect>
                      <a14:colorTemperature colorTemp="8800"/>
                    </a14:imgEffect>
                    <a14:imgEffect>
                      <a14:saturation sat="200000"/>
                    </a14:imgEffect>
                  </a14:imgLayer>
                </a14:imgProps>
              </a:ext>
            </a:extLst>
          </a:blip>
          <a:stretch>
            <a:fillRect/>
          </a:stretch>
        </p:blipFill>
        <p:spPr>
          <a:xfrm>
            <a:off x="673917" y="1466618"/>
            <a:ext cx="1970504" cy="140677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61"/>
        <p:cNvGrpSpPr/>
        <p:nvPr/>
      </p:nvGrpSpPr>
      <p:grpSpPr>
        <a:xfrm>
          <a:off x="0" y="0"/>
          <a:ext cx="0" cy="0"/>
          <a:chOff x="0" y="0"/>
          <a:chExt cx="0" cy="0"/>
        </a:xfrm>
      </p:grpSpPr>
      <p:graphicFrame>
        <p:nvGraphicFramePr>
          <p:cNvPr id="262" name="Google Shape;262;p26"/>
          <p:cNvGraphicFramePr/>
          <p:nvPr>
            <p:extLst>
              <p:ext uri="{D42A27DB-BD31-4B8C-83A1-F6EECF244321}">
                <p14:modId xmlns:p14="http://schemas.microsoft.com/office/powerpoint/2010/main" val="3226586891"/>
              </p:ext>
            </p:extLst>
          </p:nvPr>
        </p:nvGraphicFramePr>
        <p:xfrm>
          <a:off x="-9" y="4346"/>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263" name="Google Shape;263;p26"/>
          <p:cNvSpPr txBox="1"/>
          <p:nvPr/>
        </p:nvSpPr>
        <p:spPr>
          <a:xfrm>
            <a:off x="159131" y="1225723"/>
            <a:ext cx="2409384" cy="202391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4" name="Google Shape;264;p26"/>
          <p:cNvSpPr txBox="1"/>
          <p:nvPr/>
        </p:nvSpPr>
        <p:spPr>
          <a:xfrm>
            <a:off x="3141292" y="2288798"/>
            <a:ext cx="2923235" cy="2414100"/>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4500" b="1" i="0" u="none" strike="noStrike" cap="none">
                <a:solidFill>
                  <a:schemeClr val="dk1"/>
                </a:solidFill>
                <a:latin typeface="Calibri"/>
                <a:ea typeface="Calibri"/>
                <a:cs typeface="Calibri"/>
                <a:sym typeface="Calibri"/>
              </a:rPr>
              <a:t>I LIKE</a:t>
            </a:r>
            <a:endParaRPr sz="45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100"/>
              <a:buFont typeface="Arial"/>
              <a:buNone/>
            </a:pPr>
            <a:endParaRPr sz="4500" b="1" i="0" u="none" strike="noStrike" cap="none">
              <a:solidFill>
                <a:schemeClr val="dk1"/>
              </a:solidFill>
              <a:latin typeface="Calibri"/>
              <a:ea typeface="Calibri"/>
              <a:cs typeface="Calibri"/>
              <a:sym typeface="Calibri"/>
            </a:endParaRPr>
          </a:p>
        </p:txBody>
      </p:sp>
      <p:pic>
        <p:nvPicPr>
          <p:cNvPr id="265" name="Google Shape;265;p26"/>
          <p:cNvPicPr preferRelativeResize="0"/>
          <p:nvPr/>
        </p:nvPicPr>
        <p:blipFill rotWithShape="1">
          <a:blip r:embed="rId3">
            <a:alphaModFix/>
          </a:blip>
          <a:srcRect/>
          <a:stretch/>
        </p:blipFill>
        <p:spPr>
          <a:xfrm>
            <a:off x="4095684" y="3045371"/>
            <a:ext cx="1084106" cy="1540550"/>
          </a:xfrm>
          <a:prstGeom prst="rect">
            <a:avLst/>
          </a:prstGeom>
          <a:noFill/>
          <a:ln>
            <a:noFill/>
          </a:ln>
        </p:spPr>
      </p:pic>
      <p:sp>
        <p:nvSpPr>
          <p:cNvPr id="267" name="Google Shape;267;p26"/>
          <p:cNvSpPr txBox="1"/>
          <p:nvPr/>
        </p:nvSpPr>
        <p:spPr>
          <a:xfrm>
            <a:off x="159131" y="4128115"/>
            <a:ext cx="2409384" cy="202391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8" name="Google Shape;268;p26"/>
          <p:cNvSpPr txBox="1"/>
          <p:nvPr/>
        </p:nvSpPr>
        <p:spPr>
          <a:xfrm>
            <a:off x="6576134" y="4128115"/>
            <a:ext cx="2409384" cy="202391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9" name="Google Shape;269;p26"/>
          <p:cNvSpPr txBox="1"/>
          <p:nvPr/>
        </p:nvSpPr>
        <p:spPr>
          <a:xfrm>
            <a:off x="6576134" y="1225723"/>
            <a:ext cx="2409384" cy="202391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 name="Google Shape;279;p27"/>
          <p:cNvSpPr txBox="1"/>
          <p:nvPr/>
        </p:nvSpPr>
        <p:spPr>
          <a:xfrm>
            <a:off x="0" y="6405722"/>
            <a:ext cx="9144000" cy="412209"/>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algn="ctr">
              <a:buSzPts val="1500"/>
            </a:pPr>
            <a:r>
              <a:rPr lang="en-US" sz="1200" b="0" i="0" u="none" strike="noStrike" cap="none" dirty="0">
                <a:solidFill>
                  <a:srgbClr val="3C4043"/>
                </a:solidFill>
                <a:highlight>
                  <a:srgbClr val="FFFFFF"/>
                </a:highlight>
                <a:latin typeface="Roboto"/>
                <a:ea typeface="Roboto"/>
                <a:cs typeface="Roboto"/>
                <a:sym typeface="Roboto"/>
              </a:rPr>
              <a:t>Add photos of </a:t>
            </a:r>
            <a:r>
              <a:rPr lang="en-US" sz="1200" b="0" i="0" u="none" strike="noStrike" cap="none" dirty="0" smtClean="0">
                <a:solidFill>
                  <a:srgbClr val="3C4043"/>
                </a:solidFill>
                <a:highlight>
                  <a:srgbClr val="FFFFFF"/>
                </a:highlight>
                <a:latin typeface="Roboto"/>
                <a:ea typeface="Roboto"/>
                <a:cs typeface="Roboto"/>
                <a:sym typeface="Roboto"/>
              </a:rPr>
              <a:t>interests </a:t>
            </a:r>
            <a:r>
              <a:rPr lang="en-US" sz="1200" b="0" i="0" u="none" strike="noStrike" cap="none" dirty="0">
                <a:solidFill>
                  <a:srgbClr val="3C4043"/>
                </a:solidFill>
                <a:highlight>
                  <a:srgbClr val="FFFFFF"/>
                </a:highlight>
                <a:latin typeface="Roboto"/>
                <a:ea typeface="Roboto"/>
                <a:cs typeface="Roboto"/>
                <a:sym typeface="Roboto"/>
              </a:rPr>
              <a:t>and write in </a:t>
            </a:r>
            <a:r>
              <a:rPr lang="en-US" sz="1200" b="0" i="0" u="none" strike="noStrike" cap="none" dirty="0" smtClean="0">
                <a:solidFill>
                  <a:srgbClr val="3C4043"/>
                </a:solidFill>
                <a:highlight>
                  <a:srgbClr val="FFFFFF"/>
                </a:highlight>
                <a:latin typeface="Roboto"/>
                <a:ea typeface="Roboto"/>
                <a:cs typeface="Roboto"/>
                <a:sym typeface="Roboto"/>
              </a:rPr>
              <a:t>labels </a:t>
            </a:r>
            <a:r>
              <a:rPr lang="en-US" sz="1200" b="0" i="0" u="none" strike="noStrike" cap="none" dirty="0">
                <a:solidFill>
                  <a:srgbClr val="3C4043"/>
                </a:solidFill>
                <a:highlight>
                  <a:srgbClr val="FFFFFF"/>
                </a:highlight>
                <a:latin typeface="Roboto"/>
                <a:ea typeface="Roboto"/>
                <a:cs typeface="Roboto"/>
                <a:sym typeface="Roboto"/>
              </a:rPr>
              <a:t>(i.e. people, comfort items, preferred activities, etc.</a:t>
            </a:r>
            <a:r>
              <a:rPr lang="en-US" sz="1200" b="0" i="0" u="none" strike="noStrike" cap="none" dirty="0" smtClean="0">
                <a:solidFill>
                  <a:srgbClr val="3C4043"/>
                </a:solidFill>
                <a:highlight>
                  <a:srgbClr val="FFFFFF"/>
                </a:highlight>
                <a:latin typeface="Roboto"/>
                <a:ea typeface="Roboto"/>
                <a:cs typeface="Roboto"/>
                <a:sym typeface="Roboto"/>
              </a:rPr>
              <a:t>). </a:t>
            </a:r>
            <a:r>
              <a:rPr lang="en-US" sz="1200" dirty="0">
                <a:solidFill>
                  <a:srgbClr val="3C4043"/>
                </a:solidFill>
                <a:highlight>
                  <a:srgbClr val="FFFFFF"/>
                </a:highlight>
                <a:latin typeface="Roboto"/>
                <a:ea typeface="Roboto"/>
                <a:cs typeface="Roboto"/>
                <a:sym typeface="Roboto"/>
              </a:rPr>
              <a:t>Point to targets, starting with “First + item/activity,” to tell your patient what is about to happen. Say the message out loud as you </a:t>
            </a:r>
            <a:r>
              <a:rPr lang="en-US" sz="1200" dirty="0" smtClean="0">
                <a:solidFill>
                  <a:srgbClr val="3C4043"/>
                </a:solidFill>
                <a:highlight>
                  <a:srgbClr val="FFFFFF"/>
                </a:highlight>
                <a:latin typeface="Roboto"/>
                <a:ea typeface="Roboto"/>
                <a:cs typeface="Roboto"/>
                <a:sym typeface="Roboto"/>
              </a:rPr>
              <a:t>point (e.g. "</a:t>
            </a:r>
            <a:r>
              <a:rPr lang="en-US" sz="1200" dirty="0">
                <a:solidFill>
                  <a:srgbClr val="3C4043"/>
                </a:solidFill>
                <a:highlight>
                  <a:srgbClr val="FFFFFF"/>
                </a:highlight>
                <a:latin typeface="Roboto"/>
                <a:ea typeface="Roboto"/>
                <a:cs typeface="Roboto"/>
                <a:sym typeface="Roboto"/>
              </a:rPr>
              <a:t>First eat. Then game</a:t>
            </a:r>
            <a:r>
              <a:rPr lang="en-US" sz="1200" dirty="0" smtClean="0">
                <a:solidFill>
                  <a:srgbClr val="3C4043"/>
                </a:solidFill>
                <a:highlight>
                  <a:srgbClr val="FFFFFF"/>
                </a:highlight>
                <a:latin typeface="Roboto"/>
                <a:ea typeface="Roboto"/>
                <a:cs typeface="Roboto"/>
                <a:sym typeface="Roboto"/>
              </a:rPr>
              <a:t>.”)</a:t>
            </a:r>
            <a:endParaRPr sz="1200" b="0" i="0" u="none" strike="noStrike" cap="none" dirty="0">
              <a:solidFill>
                <a:srgbClr val="000000"/>
              </a:solidFil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74"/>
        <p:cNvGrpSpPr/>
        <p:nvPr/>
      </p:nvGrpSpPr>
      <p:grpSpPr>
        <a:xfrm>
          <a:off x="0" y="0"/>
          <a:ext cx="0" cy="0"/>
          <a:chOff x="0" y="0"/>
          <a:chExt cx="0" cy="0"/>
        </a:xfrm>
      </p:grpSpPr>
      <p:graphicFrame>
        <p:nvGraphicFramePr>
          <p:cNvPr id="275" name="Google Shape;275;p27"/>
          <p:cNvGraphicFramePr/>
          <p:nvPr>
            <p:extLst>
              <p:ext uri="{D42A27DB-BD31-4B8C-83A1-F6EECF244321}">
                <p14:modId xmlns:p14="http://schemas.microsoft.com/office/powerpoint/2010/main" val="3911294442"/>
              </p:ext>
            </p:extLst>
          </p:nvPr>
        </p:nvGraphicFramePr>
        <p:xfrm>
          <a:off x="-9" y="4346"/>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276" name="Google Shape;276;p27"/>
          <p:cNvSpPr txBox="1"/>
          <p:nvPr/>
        </p:nvSpPr>
        <p:spPr>
          <a:xfrm>
            <a:off x="159131" y="1010866"/>
            <a:ext cx="2409300" cy="2023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7" name="Google Shape;277;p27"/>
          <p:cNvSpPr txBox="1"/>
          <p:nvPr/>
        </p:nvSpPr>
        <p:spPr>
          <a:xfrm>
            <a:off x="3522900" y="3182958"/>
            <a:ext cx="2114400" cy="916200"/>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3200" b="1">
                <a:solidFill>
                  <a:schemeClr val="dk1"/>
                </a:solidFill>
                <a:latin typeface="Calibri"/>
                <a:ea typeface="Calibri"/>
                <a:cs typeface="Calibri"/>
                <a:sym typeface="Calibri"/>
              </a:rPr>
              <a:t> </a:t>
            </a:r>
            <a:r>
              <a:rPr lang="en-US" sz="3800" b="1">
                <a:solidFill>
                  <a:schemeClr val="dk1"/>
                </a:solidFill>
                <a:latin typeface="Calibri"/>
                <a:ea typeface="Calibri"/>
                <a:cs typeface="Calibri"/>
                <a:sym typeface="Calibri"/>
              </a:rPr>
              <a:t> </a:t>
            </a:r>
            <a:r>
              <a:rPr lang="en-US" sz="3800" b="1" i="0" u="none" strike="noStrike" cap="none">
                <a:solidFill>
                  <a:schemeClr val="dk1"/>
                </a:solidFill>
                <a:latin typeface="Calibri"/>
                <a:ea typeface="Calibri"/>
                <a:cs typeface="Calibri"/>
                <a:sym typeface="Calibri"/>
              </a:rPr>
              <a:t>I LIKE</a:t>
            </a:r>
            <a:endParaRPr sz="3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100"/>
              <a:buFont typeface="Arial"/>
              <a:buNone/>
            </a:pPr>
            <a:endParaRPr sz="4500" b="1" i="0" u="none" strike="noStrike" cap="none">
              <a:solidFill>
                <a:schemeClr val="dk1"/>
              </a:solidFill>
              <a:latin typeface="Calibri"/>
              <a:ea typeface="Calibri"/>
              <a:cs typeface="Calibri"/>
              <a:sym typeface="Calibri"/>
            </a:endParaRPr>
          </a:p>
        </p:txBody>
      </p:sp>
      <p:pic>
        <p:nvPicPr>
          <p:cNvPr id="278" name="Google Shape;278;p27"/>
          <p:cNvPicPr preferRelativeResize="0"/>
          <p:nvPr/>
        </p:nvPicPr>
        <p:blipFill rotWithShape="1">
          <a:blip r:embed="rId3">
            <a:alphaModFix/>
          </a:blip>
          <a:srcRect/>
          <a:stretch/>
        </p:blipFill>
        <p:spPr>
          <a:xfrm>
            <a:off x="5125388" y="3316509"/>
            <a:ext cx="392462" cy="557699"/>
          </a:xfrm>
          <a:prstGeom prst="rect">
            <a:avLst/>
          </a:prstGeom>
          <a:noFill/>
          <a:ln>
            <a:noFill/>
          </a:ln>
        </p:spPr>
      </p:pic>
      <p:sp>
        <p:nvSpPr>
          <p:cNvPr id="279" name="Google Shape;279;p27"/>
          <p:cNvSpPr txBox="1"/>
          <p:nvPr/>
        </p:nvSpPr>
        <p:spPr>
          <a:xfrm>
            <a:off x="0" y="6405722"/>
            <a:ext cx="9144000" cy="412209"/>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algn="ctr">
              <a:buSzPts val="1500"/>
            </a:pPr>
            <a:r>
              <a:rPr lang="en-US" sz="1200" b="0" i="0" u="none" strike="noStrike" cap="none" dirty="0">
                <a:solidFill>
                  <a:srgbClr val="3C4043"/>
                </a:solidFill>
                <a:highlight>
                  <a:srgbClr val="FFFFFF"/>
                </a:highlight>
                <a:latin typeface="Roboto"/>
                <a:ea typeface="Roboto"/>
                <a:cs typeface="Roboto"/>
                <a:sym typeface="Roboto"/>
              </a:rPr>
              <a:t>Add photos of </a:t>
            </a:r>
            <a:r>
              <a:rPr lang="en-US" sz="1200" b="0" i="0" u="none" strike="noStrike" cap="none" dirty="0" smtClean="0">
                <a:solidFill>
                  <a:srgbClr val="3C4043"/>
                </a:solidFill>
                <a:highlight>
                  <a:srgbClr val="FFFFFF"/>
                </a:highlight>
                <a:latin typeface="Roboto"/>
                <a:ea typeface="Roboto"/>
                <a:cs typeface="Roboto"/>
                <a:sym typeface="Roboto"/>
              </a:rPr>
              <a:t>interests </a:t>
            </a:r>
            <a:r>
              <a:rPr lang="en-US" sz="1200" b="0" i="0" u="none" strike="noStrike" cap="none" dirty="0">
                <a:solidFill>
                  <a:srgbClr val="3C4043"/>
                </a:solidFill>
                <a:highlight>
                  <a:srgbClr val="FFFFFF"/>
                </a:highlight>
                <a:latin typeface="Roboto"/>
                <a:ea typeface="Roboto"/>
                <a:cs typeface="Roboto"/>
                <a:sym typeface="Roboto"/>
              </a:rPr>
              <a:t>and write in </a:t>
            </a:r>
            <a:r>
              <a:rPr lang="en-US" sz="1200" b="0" i="0" u="none" strike="noStrike" cap="none" dirty="0" smtClean="0">
                <a:solidFill>
                  <a:srgbClr val="3C4043"/>
                </a:solidFill>
                <a:highlight>
                  <a:srgbClr val="FFFFFF"/>
                </a:highlight>
                <a:latin typeface="Roboto"/>
                <a:ea typeface="Roboto"/>
                <a:cs typeface="Roboto"/>
                <a:sym typeface="Roboto"/>
              </a:rPr>
              <a:t>labels </a:t>
            </a:r>
            <a:r>
              <a:rPr lang="en-US" sz="1200" b="0" i="0" u="none" strike="noStrike" cap="none" dirty="0">
                <a:solidFill>
                  <a:srgbClr val="3C4043"/>
                </a:solidFill>
                <a:highlight>
                  <a:srgbClr val="FFFFFF"/>
                </a:highlight>
                <a:latin typeface="Roboto"/>
                <a:ea typeface="Roboto"/>
                <a:cs typeface="Roboto"/>
                <a:sym typeface="Roboto"/>
              </a:rPr>
              <a:t>(i.e. people, comfort items, preferred activities, etc.</a:t>
            </a:r>
            <a:r>
              <a:rPr lang="en-US" sz="1200" b="0" i="0" u="none" strike="noStrike" cap="none" dirty="0" smtClean="0">
                <a:solidFill>
                  <a:srgbClr val="3C4043"/>
                </a:solidFill>
                <a:highlight>
                  <a:srgbClr val="FFFFFF"/>
                </a:highlight>
                <a:latin typeface="Roboto"/>
                <a:ea typeface="Roboto"/>
                <a:cs typeface="Roboto"/>
                <a:sym typeface="Roboto"/>
              </a:rPr>
              <a:t>). </a:t>
            </a:r>
            <a:r>
              <a:rPr lang="en-US" sz="1200" dirty="0">
                <a:solidFill>
                  <a:srgbClr val="3C4043"/>
                </a:solidFill>
                <a:highlight>
                  <a:srgbClr val="FFFFFF"/>
                </a:highlight>
                <a:latin typeface="Roboto"/>
                <a:ea typeface="Roboto"/>
                <a:cs typeface="Roboto"/>
                <a:sym typeface="Roboto"/>
              </a:rPr>
              <a:t>Point to targets, starting with “First + item/activity,” to tell your patient what is about to happen. Say the message out loud as you </a:t>
            </a:r>
            <a:r>
              <a:rPr lang="en-US" sz="1200" dirty="0" smtClean="0">
                <a:solidFill>
                  <a:srgbClr val="3C4043"/>
                </a:solidFill>
                <a:highlight>
                  <a:srgbClr val="FFFFFF"/>
                </a:highlight>
                <a:latin typeface="Roboto"/>
                <a:ea typeface="Roboto"/>
                <a:cs typeface="Roboto"/>
                <a:sym typeface="Roboto"/>
              </a:rPr>
              <a:t>point (e.g. "</a:t>
            </a:r>
            <a:r>
              <a:rPr lang="en-US" sz="1200" dirty="0">
                <a:solidFill>
                  <a:srgbClr val="3C4043"/>
                </a:solidFill>
                <a:highlight>
                  <a:srgbClr val="FFFFFF"/>
                </a:highlight>
                <a:latin typeface="Roboto"/>
                <a:ea typeface="Roboto"/>
                <a:cs typeface="Roboto"/>
                <a:sym typeface="Roboto"/>
              </a:rPr>
              <a:t>First eat. Then game</a:t>
            </a:r>
            <a:r>
              <a:rPr lang="en-US" sz="1200" dirty="0" smtClean="0">
                <a:solidFill>
                  <a:srgbClr val="3C4043"/>
                </a:solidFill>
                <a:highlight>
                  <a:srgbClr val="FFFFFF"/>
                </a:highlight>
                <a:latin typeface="Roboto"/>
                <a:ea typeface="Roboto"/>
                <a:cs typeface="Roboto"/>
                <a:sym typeface="Roboto"/>
              </a:rPr>
              <a:t>.”)</a:t>
            </a:r>
            <a:endParaRPr sz="1200" b="0" i="0" u="none" strike="noStrike" cap="none" dirty="0">
              <a:solidFill>
                <a:srgbClr val="000000"/>
              </a:solidFill>
              <a:sym typeface="Arial"/>
            </a:endParaRPr>
          </a:p>
        </p:txBody>
      </p:sp>
      <p:sp>
        <p:nvSpPr>
          <p:cNvPr id="280" name="Google Shape;280;p27"/>
          <p:cNvSpPr txBox="1"/>
          <p:nvPr/>
        </p:nvSpPr>
        <p:spPr>
          <a:xfrm>
            <a:off x="159131" y="4247433"/>
            <a:ext cx="2409300" cy="2023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dirty="0">
                <a:solidFill>
                  <a:schemeClr val="dk1"/>
                </a:solidFill>
                <a:latin typeface="Calibri"/>
                <a:ea typeface="Calibri"/>
                <a:cs typeface="Calibri"/>
                <a:sym typeface="Calibri"/>
              </a:rPr>
              <a:t>________</a:t>
            </a:r>
            <a:endParaRPr sz="33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281" name="Google Shape;281;p27"/>
          <p:cNvSpPr txBox="1"/>
          <p:nvPr/>
        </p:nvSpPr>
        <p:spPr>
          <a:xfrm>
            <a:off x="6576134" y="4247433"/>
            <a:ext cx="2409300" cy="2023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2" name="Google Shape;282;p27"/>
          <p:cNvSpPr txBox="1"/>
          <p:nvPr/>
        </p:nvSpPr>
        <p:spPr>
          <a:xfrm>
            <a:off x="6576134" y="1010866"/>
            <a:ext cx="2409300" cy="2023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4" name="Google Shape;284;p27"/>
          <p:cNvSpPr txBox="1"/>
          <p:nvPr/>
        </p:nvSpPr>
        <p:spPr>
          <a:xfrm>
            <a:off x="3367631" y="1010879"/>
            <a:ext cx="2409300" cy="2023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5" name="Google Shape;285;p27"/>
          <p:cNvSpPr txBox="1"/>
          <p:nvPr/>
        </p:nvSpPr>
        <p:spPr>
          <a:xfrm>
            <a:off x="3367631" y="4247433"/>
            <a:ext cx="2409300" cy="2023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en-US" sz="3300" b="1" i="0" u="none" strike="noStrike" cap="none">
                <a:solidFill>
                  <a:schemeClr val="dk1"/>
                </a:solidFill>
                <a:latin typeface="Calibri"/>
                <a:ea typeface="Calibri"/>
                <a:cs typeface="Calibri"/>
                <a:sym typeface="Calibri"/>
              </a:rPr>
              <a:t>________</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89"/>
        <p:cNvGrpSpPr/>
        <p:nvPr/>
      </p:nvGrpSpPr>
      <p:grpSpPr>
        <a:xfrm>
          <a:off x="0" y="0"/>
          <a:ext cx="0" cy="0"/>
          <a:chOff x="0" y="0"/>
          <a:chExt cx="0" cy="0"/>
        </a:xfrm>
      </p:grpSpPr>
      <p:graphicFrame>
        <p:nvGraphicFramePr>
          <p:cNvPr id="290" name="Google Shape;290;p28"/>
          <p:cNvGraphicFramePr/>
          <p:nvPr>
            <p:extLst>
              <p:ext uri="{D42A27DB-BD31-4B8C-83A1-F6EECF244321}">
                <p14:modId xmlns:p14="http://schemas.microsoft.com/office/powerpoint/2010/main" val="1662397018"/>
              </p:ext>
            </p:extLst>
          </p:nvPr>
        </p:nvGraphicFramePr>
        <p:xfrm>
          <a:off x="-11906" y="8"/>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291" name="Google Shape;291;p28"/>
          <p:cNvSpPr txBox="1"/>
          <p:nvPr/>
        </p:nvSpPr>
        <p:spPr>
          <a:xfrm>
            <a:off x="3107874" y="3270711"/>
            <a:ext cx="2934562" cy="879000"/>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3200" b="1" i="0" u="none" strike="noStrike" cap="none">
                <a:solidFill>
                  <a:schemeClr val="dk1"/>
                </a:solidFill>
                <a:latin typeface="Calibri"/>
                <a:ea typeface="Calibri"/>
                <a:cs typeface="Calibri"/>
                <a:sym typeface="Calibri"/>
              </a:rPr>
              <a:t>POLICE/HELPER</a:t>
            </a:r>
            <a:endParaRPr sz="3200" b="1" i="0" u="none" strike="noStrike" cap="none">
              <a:solidFill>
                <a:srgbClr val="000000"/>
              </a:solidFill>
              <a:latin typeface="Calibri"/>
              <a:ea typeface="Calibri"/>
              <a:cs typeface="Calibri"/>
              <a:sym typeface="Calibri"/>
            </a:endParaRPr>
          </a:p>
        </p:txBody>
      </p:sp>
      <p:sp>
        <p:nvSpPr>
          <p:cNvPr id="292" name="Google Shape;292;p28"/>
          <p:cNvSpPr txBox="1"/>
          <p:nvPr/>
        </p:nvSpPr>
        <p:spPr>
          <a:xfrm>
            <a:off x="6541954" y="1134500"/>
            <a:ext cx="2489841" cy="1935251"/>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PAIN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a:ea typeface="Calibri"/>
              <a:cs typeface="Calibri"/>
              <a:sym typeface="Calibri"/>
            </a:endParaRPr>
          </a:p>
        </p:txBody>
      </p:sp>
      <p:sp>
        <p:nvSpPr>
          <p:cNvPr id="293" name="Google Shape;293;p28"/>
          <p:cNvSpPr txBox="1"/>
          <p:nvPr/>
        </p:nvSpPr>
        <p:spPr>
          <a:xfrm>
            <a:off x="6548865" y="4315849"/>
            <a:ext cx="2523080" cy="1935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CALL MY FAMILY</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a:ea typeface="Calibri"/>
              <a:cs typeface="Calibri"/>
              <a:sym typeface="Calibri"/>
            </a:endParaRPr>
          </a:p>
        </p:txBody>
      </p:sp>
      <p:sp>
        <p:nvSpPr>
          <p:cNvPr id="294" name="Google Shape;294;p28"/>
          <p:cNvSpPr txBox="1"/>
          <p:nvPr/>
        </p:nvSpPr>
        <p:spPr>
          <a:xfrm>
            <a:off x="3387713" y="4315800"/>
            <a:ext cx="2473425" cy="1935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SIT DOWN</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a:ea typeface="Calibri"/>
              <a:cs typeface="Calibri"/>
              <a:sym typeface="Calibri"/>
            </a:endParaRPr>
          </a:p>
        </p:txBody>
      </p:sp>
      <p:sp>
        <p:nvSpPr>
          <p:cNvPr id="295" name="Google Shape;295;p28"/>
          <p:cNvSpPr txBox="1"/>
          <p:nvPr/>
        </p:nvSpPr>
        <p:spPr>
          <a:xfrm>
            <a:off x="83545" y="4315849"/>
            <a:ext cx="2491425" cy="1935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GAME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a:ea typeface="Calibri"/>
              <a:cs typeface="Calibri"/>
              <a:sym typeface="Calibri"/>
            </a:endParaRPr>
          </a:p>
        </p:txBody>
      </p:sp>
      <p:pic>
        <p:nvPicPr>
          <p:cNvPr id="296" name="Google Shape;296;p28"/>
          <p:cNvPicPr preferRelativeResize="0"/>
          <p:nvPr/>
        </p:nvPicPr>
        <p:blipFill rotWithShape="1">
          <a:blip r:embed="rId3">
            <a:alphaModFix/>
          </a:blip>
          <a:srcRect b="14801"/>
          <a:stretch/>
        </p:blipFill>
        <p:spPr>
          <a:xfrm>
            <a:off x="4198471" y="4796117"/>
            <a:ext cx="948506" cy="1440042"/>
          </a:xfrm>
          <a:prstGeom prst="rect">
            <a:avLst/>
          </a:prstGeom>
          <a:noFill/>
          <a:ln>
            <a:noFill/>
          </a:ln>
        </p:spPr>
      </p:pic>
      <p:pic>
        <p:nvPicPr>
          <p:cNvPr id="297" name="Google Shape;297;p28"/>
          <p:cNvPicPr preferRelativeResize="0"/>
          <p:nvPr/>
        </p:nvPicPr>
        <p:blipFill rotWithShape="1">
          <a:blip r:embed="rId4">
            <a:alphaModFix/>
          </a:blip>
          <a:srcRect/>
          <a:stretch/>
        </p:blipFill>
        <p:spPr>
          <a:xfrm>
            <a:off x="7234997" y="1574901"/>
            <a:ext cx="1359685" cy="1476316"/>
          </a:xfrm>
          <a:prstGeom prst="rect">
            <a:avLst/>
          </a:prstGeom>
          <a:noFill/>
          <a:ln>
            <a:noFill/>
          </a:ln>
        </p:spPr>
      </p:pic>
      <p:grpSp>
        <p:nvGrpSpPr>
          <p:cNvPr id="298" name="Google Shape;298;p28"/>
          <p:cNvGrpSpPr/>
          <p:nvPr/>
        </p:nvGrpSpPr>
        <p:grpSpPr>
          <a:xfrm>
            <a:off x="3387713" y="1134501"/>
            <a:ext cx="2473425" cy="1935248"/>
            <a:chOff x="-9299" y="1165913"/>
            <a:chExt cx="2473425" cy="1870413"/>
          </a:xfrm>
        </p:grpSpPr>
        <p:sp>
          <p:nvSpPr>
            <p:cNvPr id="299" name="Google Shape;299;p28"/>
            <p:cNvSpPr txBox="1"/>
            <p:nvPr/>
          </p:nvSpPr>
          <p:spPr>
            <a:xfrm>
              <a:off x="-9299" y="1165913"/>
              <a:ext cx="2473425" cy="1870413"/>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DRINK</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a:ea typeface="Calibri"/>
                <a:cs typeface="Calibri"/>
                <a:sym typeface="Calibri"/>
              </a:endParaRPr>
            </a:p>
          </p:txBody>
        </p:sp>
        <p:pic>
          <p:nvPicPr>
            <p:cNvPr id="300" name="Google Shape;300;p28"/>
            <p:cNvPicPr preferRelativeResize="0"/>
            <p:nvPr/>
          </p:nvPicPr>
          <p:blipFill rotWithShape="1">
            <a:blip r:embed="rId5">
              <a:alphaModFix/>
            </a:blip>
            <a:srcRect/>
            <a:stretch/>
          </p:blipFill>
          <p:spPr>
            <a:xfrm>
              <a:off x="733125" y="1537220"/>
              <a:ext cx="1070933" cy="1461425"/>
            </a:xfrm>
            <a:prstGeom prst="rect">
              <a:avLst/>
            </a:prstGeom>
            <a:noFill/>
            <a:ln>
              <a:noFill/>
            </a:ln>
          </p:spPr>
        </p:pic>
      </p:grpSp>
      <p:pic>
        <p:nvPicPr>
          <p:cNvPr id="301" name="Google Shape;301;p28"/>
          <p:cNvPicPr preferRelativeResize="0"/>
          <p:nvPr/>
        </p:nvPicPr>
        <p:blipFill rotWithShape="1">
          <a:blip r:embed="rId6">
            <a:alphaModFix/>
          </a:blip>
          <a:srcRect/>
          <a:stretch/>
        </p:blipFill>
        <p:spPr>
          <a:xfrm>
            <a:off x="434171" y="4750153"/>
            <a:ext cx="1762182" cy="1456125"/>
          </a:xfrm>
          <a:prstGeom prst="rect">
            <a:avLst/>
          </a:prstGeom>
          <a:noFill/>
          <a:ln>
            <a:noFill/>
          </a:ln>
        </p:spPr>
      </p:pic>
      <p:grpSp>
        <p:nvGrpSpPr>
          <p:cNvPr id="302" name="Google Shape;302;p28"/>
          <p:cNvGrpSpPr/>
          <p:nvPr/>
        </p:nvGrpSpPr>
        <p:grpSpPr>
          <a:xfrm>
            <a:off x="71639" y="1134501"/>
            <a:ext cx="2503331" cy="1941865"/>
            <a:chOff x="-113" y="996213"/>
            <a:chExt cx="2491425" cy="2177700"/>
          </a:xfrm>
        </p:grpSpPr>
        <p:sp>
          <p:nvSpPr>
            <p:cNvPr id="303" name="Google Shape;303;p28"/>
            <p:cNvSpPr txBox="1"/>
            <p:nvPr/>
          </p:nvSpPr>
          <p:spPr>
            <a:xfrm>
              <a:off x="-113" y="996213"/>
              <a:ext cx="2491425" cy="21777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EAT</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a:ea typeface="Calibri"/>
                <a:cs typeface="Calibri"/>
                <a:sym typeface="Calibri"/>
              </a:endParaRPr>
            </a:p>
          </p:txBody>
        </p:sp>
        <p:pic>
          <p:nvPicPr>
            <p:cNvPr id="304" name="Google Shape;304;p28"/>
            <p:cNvPicPr preferRelativeResize="0"/>
            <p:nvPr/>
          </p:nvPicPr>
          <p:blipFill rotWithShape="1">
            <a:blip r:embed="rId7">
              <a:alphaModFix/>
            </a:blip>
            <a:srcRect/>
            <a:stretch/>
          </p:blipFill>
          <p:spPr>
            <a:xfrm>
              <a:off x="404286" y="1608325"/>
              <a:ext cx="1682852" cy="1461426"/>
            </a:xfrm>
            <a:prstGeom prst="rect">
              <a:avLst/>
            </a:prstGeom>
            <a:noFill/>
            <a:ln>
              <a:noFill/>
            </a:ln>
          </p:spPr>
        </p:pic>
      </p:grpSp>
      <p:pic>
        <p:nvPicPr>
          <p:cNvPr id="305" name="Google Shape;305;p28"/>
          <p:cNvPicPr preferRelativeResize="0"/>
          <p:nvPr/>
        </p:nvPicPr>
        <p:blipFill rotWithShape="1">
          <a:blip r:embed="rId8">
            <a:alphaModFix/>
          </a:blip>
          <a:srcRect l="20188" r="18165"/>
          <a:stretch/>
        </p:blipFill>
        <p:spPr>
          <a:xfrm>
            <a:off x="7043329" y="4864376"/>
            <a:ext cx="801769" cy="1339425"/>
          </a:xfrm>
          <a:prstGeom prst="rect">
            <a:avLst/>
          </a:prstGeom>
          <a:noFill/>
          <a:ln>
            <a:noFill/>
          </a:ln>
        </p:spPr>
      </p:pic>
      <p:pic>
        <p:nvPicPr>
          <p:cNvPr id="306" name="Google Shape;306;p28"/>
          <p:cNvPicPr preferRelativeResize="0"/>
          <p:nvPr/>
        </p:nvPicPr>
        <p:blipFill rotWithShape="1">
          <a:blip r:embed="rId9">
            <a:alphaModFix/>
          </a:blip>
          <a:srcRect/>
          <a:stretch/>
        </p:blipFill>
        <p:spPr>
          <a:xfrm>
            <a:off x="7977265" y="4885766"/>
            <a:ext cx="778264" cy="1194958"/>
          </a:xfrm>
          <a:prstGeom prst="rect">
            <a:avLst/>
          </a:prstGeom>
          <a:noFill/>
          <a:ln>
            <a:noFill/>
          </a:ln>
        </p:spPr>
      </p:pic>
      <p:sp>
        <p:nvSpPr>
          <p:cNvPr id="307"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targets to tell your patient what is about to happen. Say the message out loud as you point. For example, "First eat. Then game</a:t>
            </a:r>
            <a:r>
              <a:rPr lang="en-US" sz="1200" b="0" i="0" u="none" strike="noStrike" cap="none" dirty="0" smtClean="0">
                <a:solidFill>
                  <a:srgbClr val="3C4043"/>
                </a:solidFill>
                <a:highlight>
                  <a:srgbClr val="FFFFFF"/>
                </a:highlight>
                <a:latin typeface="Roboto"/>
                <a:ea typeface="Roboto"/>
                <a:cs typeface="Roboto"/>
                <a:sym typeface="Roboto"/>
              </a:rPr>
              <a:t>.”</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313"/>
        <p:cNvGrpSpPr/>
        <p:nvPr/>
      </p:nvGrpSpPr>
      <p:grpSpPr>
        <a:xfrm>
          <a:off x="0" y="0"/>
          <a:ext cx="0" cy="0"/>
          <a:chOff x="0" y="0"/>
          <a:chExt cx="0" cy="0"/>
        </a:xfrm>
      </p:grpSpPr>
      <p:sp>
        <p:nvSpPr>
          <p:cNvPr id="314" name="Google Shape;314;p29"/>
          <p:cNvSpPr/>
          <p:nvPr/>
        </p:nvSpPr>
        <p:spPr>
          <a:xfrm>
            <a:off x="111375" y="817717"/>
            <a:ext cx="4340475" cy="4558407"/>
          </a:xfrm>
          <a:prstGeom prst="octagon">
            <a:avLst>
              <a:gd name="adj" fmla="val 29289"/>
            </a:avLst>
          </a:prstGeom>
          <a:solidFill>
            <a:srgbClr val="CC0000"/>
          </a:solidFill>
          <a:ln w="762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29"/>
          <p:cNvSpPr txBox="1"/>
          <p:nvPr/>
        </p:nvSpPr>
        <p:spPr>
          <a:xfrm>
            <a:off x="111375" y="2339464"/>
            <a:ext cx="4340475" cy="2122518"/>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US" sz="9600" b="1" i="0" u="none" strike="noStrike" cap="none" dirty="0">
                <a:solidFill>
                  <a:srgbClr val="FFFFFF"/>
                </a:solidFill>
                <a:latin typeface="Calibri"/>
                <a:ea typeface="Calibri"/>
                <a:cs typeface="Calibri"/>
                <a:sym typeface="Calibri"/>
              </a:rPr>
              <a:t>WAIT</a:t>
            </a:r>
            <a:endParaRPr sz="9600" b="1" i="0" u="none" strike="noStrike" cap="none" dirty="0">
              <a:solidFill>
                <a:srgbClr val="FFFFFF"/>
              </a:solidFill>
              <a:latin typeface="Calibri"/>
              <a:ea typeface="Calibri"/>
              <a:cs typeface="Calibri"/>
              <a:sym typeface="Calibri"/>
            </a:endParaRPr>
          </a:p>
        </p:txBody>
      </p:sp>
      <p:sp>
        <p:nvSpPr>
          <p:cNvPr id="316" name="Google Shape;316;p29"/>
          <p:cNvSpPr/>
          <p:nvPr/>
        </p:nvSpPr>
        <p:spPr>
          <a:xfrm>
            <a:off x="4685194" y="824834"/>
            <a:ext cx="4340475" cy="4558407"/>
          </a:xfrm>
          <a:prstGeom prst="octagon">
            <a:avLst>
              <a:gd name="adj" fmla="val 29289"/>
            </a:avLst>
          </a:prstGeom>
          <a:solidFill>
            <a:srgbClr val="6AA84F"/>
          </a:solidFill>
          <a:ln w="762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9"/>
          <p:cNvSpPr txBox="1"/>
          <p:nvPr/>
        </p:nvSpPr>
        <p:spPr>
          <a:xfrm>
            <a:off x="4685195" y="2376908"/>
            <a:ext cx="4340474" cy="208507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US" sz="9600" b="1" i="0" u="none" strike="noStrike" cap="none" dirty="0">
                <a:solidFill>
                  <a:srgbClr val="FFFFFF"/>
                </a:solidFill>
                <a:latin typeface="Calibri"/>
                <a:ea typeface="Calibri"/>
                <a:cs typeface="Calibri"/>
                <a:sym typeface="Calibri"/>
              </a:rPr>
              <a:t>GO</a:t>
            </a:r>
            <a:endParaRPr sz="9600" b="1" i="0" u="none" strike="noStrike" cap="none" dirty="0">
              <a:solidFill>
                <a:srgbClr val="FFFFFF"/>
              </a:solidFill>
              <a:latin typeface="Calibri"/>
              <a:ea typeface="Calibri"/>
              <a:cs typeface="Calibri"/>
              <a:sym typeface="Calibri"/>
            </a:endParaRPr>
          </a:p>
        </p:txBody>
      </p:sp>
      <p:cxnSp>
        <p:nvCxnSpPr>
          <p:cNvPr id="318" name="Google Shape;318;p29"/>
          <p:cNvCxnSpPr/>
          <p:nvPr/>
        </p:nvCxnSpPr>
        <p:spPr>
          <a:xfrm>
            <a:off x="4568813" y="0"/>
            <a:ext cx="3187" cy="6405722"/>
          </a:xfrm>
          <a:prstGeom prst="straightConnector1">
            <a:avLst/>
          </a:prstGeom>
          <a:noFill/>
          <a:ln w="25400" cap="flat" cmpd="sng">
            <a:solidFill>
              <a:srgbClr val="000000"/>
            </a:solidFill>
            <a:prstDash val="dash"/>
            <a:round/>
            <a:headEnd type="none" w="sm" len="sm"/>
            <a:tailEnd type="none" w="sm" len="sm"/>
          </a:ln>
          <a:effectLst>
            <a:outerShdw blurRad="40000" dist="20000" dir="5400000" rotWithShape="0">
              <a:srgbClr val="000000">
                <a:alpha val="37647"/>
              </a:srgbClr>
            </a:outerShdw>
          </a:effectLst>
        </p:spPr>
      </p:cxnSp>
      <p:sp>
        <p:nvSpPr>
          <p:cNvPr id="4" name="Rectangle 3"/>
          <p:cNvSpPr/>
          <p:nvPr/>
        </p:nvSpPr>
        <p:spPr>
          <a:xfrm>
            <a:off x="0" y="6359438"/>
            <a:ext cx="9144000" cy="523220"/>
          </a:xfrm>
          <a:prstGeom prst="rect">
            <a:avLst/>
          </a:prstGeom>
        </p:spPr>
        <p:txBody>
          <a:bodyPr wrap="square">
            <a:spAutoFit/>
          </a:bodyPr>
          <a:lstStyle/>
          <a:p>
            <a:pPr algn="ctr">
              <a:buSzPts val="1500"/>
            </a:pPr>
            <a:r>
              <a:rPr lang="en-US" dirty="0">
                <a:solidFill>
                  <a:srgbClr val="3C4043"/>
                </a:solidFill>
                <a:highlight>
                  <a:srgbClr val="FFFFFF"/>
                </a:highlight>
                <a:latin typeface="Roboto"/>
                <a:ea typeface="Roboto"/>
                <a:cs typeface="Roboto"/>
                <a:sym typeface="Roboto"/>
              </a:rPr>
              <a:t>Fold this page in half along the dotted line. Cue your patient when it is time to wait or pause an activity. Turn the page around to signal when it is time to go or resume.</a:t>
            </a:r>
            <a:endParaRPr lang="en-US" dirty="0"/>
          </a:p>
        </p:txBody>
      </p:sp>
      <p:cxnSp>
        <p:nvCxnSpPr>
          <p:cNvPr id="11" name="Google Shape;318;p29"/>
          <p:cNvCxnSpPr/>
          <p:nvPr/>
        </p:nvCxnSpPr>
        <p:spPr>
          <a:xfrm flipV="1">
            <a:off x="0" y="6405722"/>
            <a:ext cx="9144000" cy="5352"/>
          </a:xfrm>
          <a:prstGeom prst="straightConnector1">
            <a:avLst/>
          </a:prstGeom>
          <a:noFill/>
          <a:ln w="25400" cap="flat" cmpd="sng">
            <a:solidFill>
              <a:srgbClr val="000000"/>
            </a:solidFill>
            <a:prstDash val="dash"/>
            <a:round/>
            <a:headEnd type="none" w="sm" len="sm"/>
            <a:tailEnd type="none" w="sm" len="sm"/>
          </a:ln>
          <a:effectLst>
            <a:outerShdw blurRad="40000" dist="20000" dir="5400000" rotWithShape="0">
              <a:srgbClr val="000000">
                <a:alpha val="37647"/>
              </a:srgbClr>
            </a:outerShdw>
          </a:effectLst>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323"/>
        <p:cNvGrpSpPr/>
        <p:nvPr/>
      </p:nvGrpSpPr>
      <p:grpSpPr>
        <a:xfrm>
          <a:off x="0" y="0"/>
          <a:ext cx="0" cy="0"/>
          <a:chOff x="0" y="0"/>
          <a:chExt cx="0" cy="0"/>
        </a:xfrm>
      </p:grpSpPr>
      <p:sp>
        <p:nvSpPr>
          <p:cNvPr id="324" name="Google Shape;324;p30"/>
          <p:cNvSpPr/>
          <p:nvPr/>
        </p:nvSpPr>
        <p:spPr>
          <a:xfrm>
            <a:off x="1252612" y="243913"/>
            <a:ext cx="6734289" cy="6370200"/>
          </a:xfrm>
          <a:prstGeom prst="star5">
            <a:avLst>
              <a:gd name="adj" fmla="val 19098"/>
              <a:gd name="hf" fmla="val 105146"/>
              <a:gd name="vf" fmla="val 110557"/>
            </a:avLst>
          </a:prstGeom>
          <a:solidFill>
            <a:srgbClr val="4A86E8"/>
          </a:solidFill>
          <a:ln w="762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0"/>
          <p:cNvSpPr txBox="1">
            <a:spLocks noGrp="1"/>
          </p:cNvSpPr>
          <p:nvPr>
            <p:ph type="body" idx="4294967295"/>
          </p:nvPr>
        </p:nvSpPr>
        <p:spPr>
          <a:xfrm>
            <a:off x="1252612" y="2657136"/>
            <a:ext cx="6734289" cy="128921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r>
              <a:rPr lang="en-US" sz="5500" b="1">
                <a:solidFill>
                  <a:srgbClr val="FFFFFF"/>
                </a:solidFill>
              </a:rPr>
              <a:t>I AM </a:t>
            </a:r>
            <a:endParaRPr sz="5500" b="1">
              <a:solidFill>
                <a:srgbClr val="FFFFFF"/>
              </a:solidFill>
            </a:endParaRPr>
          </a:p>
          <a:p>
            <a:pPr marL="0" lvl="0" indent="0" algn="ctr" rtl="0">
              <a:lnSpc>
                <a:spcPct val="90000"/>
              </a:lnSpc>
              <a:spcBef>
                <a:spcPts val="1000"/>
              </a:spcBef>
              <a:spcAft>
                <a:spcPts val="0"/>
              </a:spcAft>
              <a:buSzPts val="2800"/>
              <a:buNone/>
            </a:pPr>
            <a:r>
              <a:rPr lang="en-US" sz="5500" b="1">
                <a:solidFill>
                  <a:srgbClr val="FFFFFF"/>
                </a:solidFill>
              </a:rPr>
              <a:t>BRAVE</a:t>
            </a:r>
            <a:endParaRPr sz="5500" b="1">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329"/>
        <p:cNvGrpSpPr/>
        <p:nvPr/>
      </p:nvGrpSpPr>
      <p:grpSpPr>
        <a:xfrm>
          <a:off x="0" y="0"/>
          <a:ext cx="0" cy="0"/>
          <a:chOff x="0" y="0"/>
          <a:chExt cx="0" cy="0"/>
        </a:xfrm>
      </p:grpSpPr>
      <p:pic>
        <p:nvPicPr>
          <p:cNvPr id="330" name="Google Shape;330;p31"/>
          <p:cNvPicPr preferRelativeResize="0"/>
          <p:nvPr/>
        </p:nvPicPr>
        <p:blipFill rotWithShape="1">
          <a:blip r:embed="rId3">
            <a:alphaModFix/>
          </a:blip>
          <a:srcRect/>
          <a:stretch/>
        </p:blipFill>
        <p:spPr>
          <a:xfrm>
            <a:off x="3596765" y="938641"/>
            <a:ext cx="1906975" cy="3453284"/>
          </a:xfrm>
          <a:prstGeom prst="rect">
            <a:avLst/>
          </a:prstGeom>
          <a:noFill/>
          <a:ln>
            <a:noFill/>
          </a:ln>
        </p:spPr>
      </p:pic>
      <p:pic>
        <p:nvPicPr>
          <p:cNvPr id="331" name="Google Shape;331;p31"/>
          <p:cNvPicPr preferRelativeResize="0"/>
          <p:nvPr/>
        </p:nvPicPr>
        <p:blipFill rotWithShape="1">
          <a:blip r:embed="rId4">
            <a:alphaModFix/>
          </a:blip>
          <a:srcRect/>
          <a:stretch/>
        </p:blipFill>
        <p:spPr>
          <a:xfrm>
            <a:off x="79525" y="1284851"/>
            <a:ext cx="1710150" cy="1903025"/>
          </a:xfrm>
          <a:prstGeom prst="rect">
            <a:avLst/>
          </a:prstGeom>
          <a:noFill/>
          <a:ln>
            <a:noFill/>
          </a:ln>
        </p:spPr>
      </p:pic>
      <p:sp>
        <p:nvSpPr>
          <p:cNvPr id="332" name="Google Shape;332;p31"/>
          <p:cNvSpPr txBox="1"/>
          <p:nvPr/>
        </p:nvSpPr>
        <p:spPr>
          <a:xfrm>
            <a:off x="118750" y="938650"/>
            <a:ext cx="1772700" cy="49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I AM IN PAIN</a:t>
            </a:r>
            <a:endParaRPr sz="2000" b="1" i="0" u="none" strike="noStrike" cap="none">
              <a:solidFill>
                <a:srgbClr val="000000"/>
              </a:solidFill>
              <a:latin typeface="Arial"/>
              <a:ea typeface="Arial"/>
              <a:cs typeface="Arial"/>
              <a:sym typeface="Arial"/>
            </a:endParaRPr>
          </a:p>
        </p:txBody>
      </p:sp>
      <p:graphicFrame>
        <p:nvGraphicFramePr>
          <p:cNvPr id="333" name="Google Shape;333;p31"/>
          <p:cNvGraphicFramePr/>
          <p:nvPr/>
        </p:nvGraphicFramePr>
        <p:xfrm>
          <a:off x="118750" y="4820635"/>
          <a:ext cx="8862975" cy="1531600"/>
        </p:xfrm>
        <a:graphic>
          <a:graphicData uri="http://schemas.openxmlformats.org/drawingml/2006/table">
            <a:tbl>
              <a:tblPr>
                <a:noFill/>
                <a:tableStyleId>{15213B88-5076-477F-AFAF-AC2F44BD4F2D}</a:tableStyleId>
              </a:tblPr>
              <a:tblGrid>
                <a:gridCol w="805725">
                  <a:extLst>
                    <a:ext uri="{9D8B030D-6E8A-4147-A177-3AD203B41FA5}">
                      <a16:colId xmlns:a16="http://schemas.microsoft.com/office/drawing/2014/main" val="20000"/>
                    </a:ext>
                  </a:extLst>
                </a:gridCol>
                <a:gridCol w="805725">
                  <a:extLst>
                    <a:ext uri="{9D8B030D-6E8A-4147-A177-3AD203B41FA5}">
                      <a16:colId xmlns:a16="http://schemas.microsoft.com/office/drawing/2014/main" val="20001"/>
                    </a:ext>
                  </a:extLst>
                </a:gridCol>
                <a:gridCol w="805725">
                  <a:extLst>
                    <a:ext uri="{9D8B030D-6E8A-4147-A177-3AD203B41FA5}">
                      <a16:colId xmlns:a16="http://schemas.microsoft.com/office/drawing/2014/main" val="20002"/>
                    </a:ext>
                  </a:extLst>
                </a:gridCol>
                <a:gridCol w="805725">
                  <a:extLst>
                    <a:ext uri="{9D8B030D-6E8A-4147-A177-3AD203B41FA5}">
                      <a16:colId xmlns:a16="http://schemas.microsoft.com/office/drawing/2014/main" val="20003"/>
                    </a:ext>
                  </a:extLst>
                </a:gridCol>
                <a:gridCol w="805725">
                  <a:extLst>
                    <a:ext uri="{9D8B030D-6E8A-4147-A177-3AD203B41FA5}">
                      <a16:colId xmlns:a16="http://schemas.microsoft.com/office/drawing/2014/main" val="20004"/>
                    </a:ext>
                  </a:extLst>
                </a:gridCol>
                <a:gridCol w="805725">
                  <a:extLst>
                    <a:ext uri="{9D8B030D-6E8A-4147-A177-3AD203B41FA5}">
                      <a16:colId xmlns:a16="http://schemas.microsoft.com/office/drawing/2014/main" val="20005"/>
                    </a:ext>
                  </a:extLst>
                </a:gridCol>
                <a:gridCol w="805725">
                  <a:extLst>
                    <a:ext uri="{9D8B030D-6E8A-4147-A177-3AD203B41FA5}">
                      <a16:colId xmlns:a16="http://schemas.microsoft.com/office/drawing/2014/main" val="20006"/>
                    </a:ext>
                  </a:extLst>
                </a:gridCol>
                <a:gridCol w="805725">
                  <a:extLst>
                    <a:ext uri="{9D8B030D-6E8A-4147-A177-3AD203B41FA5}">
                      <a16:colId xmlns:a16="http://schemas.microsoft.com/office/drawing/2014/main" val="20007"/>
                    </a:ext>
                  </a:extLst>
                </a:gridCol>
                <a:gridCol w="805725">
                  <a:extLst>
                    <a:ext uri="{9D8B030D-6E8A-4147-A177-3AD203B41FA5}">
                      <a16:colId xmlns:a16="http://schemas.microsoft.com/office/drawing/2014/main" val="20008"/>
                    </a:ext>
                  </a:extLst>
                </a:gridCol>
                <a:gridCol w="805725">
                  <a:extLst>
                    <a:ext uri="{9D8B030D-6E8A-4147-A177-3AD203B41FA5}">
                      <a16:colId xmlns:a16="http://schemas.microsoft.com/office/drawing/2014/main" val="20009"/>
                    </a:ext>
                  </a:extLst>
                </a:gridCol>
                <a:gridCol w="805725">
                  <a:extLst>
                    <a:ext uri="{9D8B030D-6E8A-4147-A177-3AD203B41FA5}">
                      <a16:colId xmlns:a16="http://schemas.microsoft.com/office/drawing/2014/main" val="20010"/>
                    </a:ext>
                  </a:extLst>
                </a:gridCol>
              </a:tblGrid>
              <a:tr h="1531600">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0</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1</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2</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3</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4</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5</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6</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7</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8</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9</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4400"/>
                        <a:buFont typeface="Arial"/>
                        <a:buNone/>
                      </a:pPr>
                      <a:r>
                        <a:rPr lang="en-US" sz="4400" b="1" u="none" strike="noStrike" cap="none"/>
                        <a:t>10</a:t>
                      </a:r>
                      <a:endParaRPr sz="4400" b="1" u="none" strike="noStrike" cap="none"/>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334" name="Google Shape;334;p31"/>
          <p:cNvPicPr preferRelativeResize="0"/>
          <p:nvPr/>
        </p:nvPicPr>
        <p:blipFill rotWithShape="1">
          <a:blip r:embed="rId5">
            <a:alphaModFix/>
          </a:blip>
          <a:srcRect/>
          <a:stretch/>
        </p:blipFill>
        <p:spPr>
          <a:xfrm>
            <a:off x="118751" y="3998751"/>
            <a:ext cx="805725" cy="805725"/>
          </a:xfrm>
          <a:prstGeom prst="rect">
            <a:avLst/>
          </a:prstGeom>
          <a:noFill/>
          <a:ln w="38100" cap="sq" cmpd="sng">
            <a:solidFill>
              <a:srgbClr val="000000"/>
            </a:solidFill>
            <a:prstDash val="solid"/>
            <a:round/>
            <a:headEnd type="none" w="sm" len="sm"/>
            <a:tailEnd type="none" w="sm" len="sm"/>
          </a:ln>
        </p:spPr>
      </p:pic>
      <p:pic>
        <p:nvPicPr>
          <p:cNvPr id="335" name="Google Shape;335;p31"/>
          <p:cNvPicPr preferRelativeResize="0"/>
          <p:nvPr/>
        </p:nvPicPr>
        <p:blipFill rotWithShape="1">
          <a:blip r:embed="rId6">
            <a:alphaModFix/>
          </a:blip>
          <a:srcRect/>
          <a:stretch/>
        </p:blipFill>
        <p:spPr>
          <a:xfrm>
            <a:off x="8176025" y="4004930"/>
            <a:ext cx="805698" cy="784771"/>
          </a:xfrm>
          <a:prstGeom prst="rect">
            <a:avLst/>
          </a:prstGeom>
          <a:noFill/>
          <a:ln w="38100" cap="flat" cmpd="sng">
            <a:solidFill>
              <a:srgbClr val="000000"/>
            </a:solidFill>
            <a:prstDash val="solid"/>
            <a:round/>
            <a:headEnd type="none" w="sm" len="sm"/>
            <a:tailEnd type="none" w="sm" len="sm"/>
          </a:ln>
        </p:spPr>
      </p:pic>
      <p:cxnSp>
        <p:nvCxnSpPr>
          <p:cNvPr id="336" name="Google Shape;336;p31"/>
          <p:cNvCxnSpPr/>
          <p:nvPr/>
        </p:nvCxnSpPr>
        <p:spPr>
          <a:xfrm rot="10800000" flipH="1">
            <a:off x="1005050" y="4510425"/>
            <a:ext cx="7090500" cy="3300"/>
          </a:xfrm>
          <a:prstGeom prst="straightConnector1">
            <a:avLst/>
          </a:prstGeom>
          <a:noFill/>
          <a:ln w="114300" cap="flat" cmpd="sng">
            <a:solidFill>
              <a:srgbClr val="000000"/>
            </a:solidFill>
            <a:prstDash val="solid"/>
            <a:round/>
            <a:headEnd type="none" w="sm" len="sm"/>
            <a:tailEnd type="triangle" w="med" len="med"/>
          </a:ln>
        </p:spPr>
      </p:cxnSp>
      <p:sp>
        <p:nvSpPr>
          <p:cNvPr id="337" name="Google Shape;337;p31"/>
          <p:cNvSpPr txBox="1">
            <a:spLocks noGrp="1"/>
          </p:cNvSpPr>
          <p:nvPr>
            <p:ph type="subTitle" idx="1"/>
          </p:nvPr>
        </p:nvSpPr>
        <p:spPr>
          <a:xfrm>
            <a:off x="924476" y="6540901"/>
            <a:ext cx="6858000" cy="236465"/>
          </a:xfrm>
          <a:prstGeom prst="rect">
            <a:avLst/>
          </a:prstGeom>
          <a:noFill/>
          <a:ln>
            <a:noFill/>
          </a:ln>
        </p:spPr>
        <p:txBody>
          <a:bodyPr spcFirstLastPara="1" wrap="square" lIns="91425" tIns="45700" rIns="91425" bIns="45700" anchor="t" anchorCtr="0">
            <a:noAutofit/>
          </a:bodyPr>
          <a:lstStyle/>
          <a:p>
            <a:pPr marL="457200" lvl="0" indent="-406400" algn="ctr" rtl="0">
              <a:lnSpc>
                <a:spcPct val="90000"/>
              </a:lnSpc>
              <a:spcBef>
                <a:spcPts val="1000"/>
              </a:spcBef>
              <a:spcAft>
                <a:spcPts val="0"/>
              </a:spcAft>
              <a:buClr>
                <a:schemeClr val="dk1"/>
              </a:buClr>
              <a:buSzPts val="2400"/>
              <a:buNone/>
            </a:pPr>
            <a:r>
              <a:rPr lang="en-US" sz="1200"/>
              <a:t>Adult Pain Scale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idx="4294967295"/>
          </p:nvPr>
        </p:nvSpPr>
        <p:spPr>
          <a:xfrm>
            <a:off x="0" y="433468"/>
            <a:ext cx="9144000" cy="1349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3600" b="1" dirty="0" smtClean="0"/>
              <a:t>Comprehension Supports for Patients:</a:t>
            </a:r>
            <a:br>
              <a:rPr lang="en-US" sz="3600" b="1" dirty="0" smtClean="0"/>
            </a:br>
            <a:r>
              <a:rPr lang="en-US" sz="3600" dirty="0" smtClean="0"/>
              <a:t>Purpose</a:t>
            </a:r>
            <a:endParaRPr sz="3600" dirty="0"/>
          </a:p>
        </p:txBody>
      </p:sp>
      <p:sp>
        <p:nvSpPr>
          <p:cNvPr id="98" name="Google Shape;98;p15"/>
          <p:cNvSpPr txBox="1">
            <a:spLocks noGrp="1"/>
          </p:cNvSpPr>
          <p:nvPr>
            <p:ph type="body" idx="4294967295"/>
          </p:nvPr>
        </p:nvSpPr>
        <p:spPr>
          <a:xfrm>
            <a:off x="366889" y="1801675"/>
            <a:ext cx="8382000" cy="41715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1000"/>
              </a:spcBef>
              <a:spcAft>
                <a:spcPts val="0"/>
              </a:spcAft>
              <a:buSzPts val="1800"/>
              <a:buChar char="•"/>
            </a:pPr>
            <a:r>
              <a:rPr lang="en-US" sz="2400" dirty="0"/>
              <a:t>These </a:t>
            </a:r>
            <a:r>
              <a:rPr lang="en-US" sz="2400" dirty="0" smtClean="0"/>
              <a:t>communication tools are </a:t>
            </a:r>
            <a:r>
              <a:rPr lang="en-US" sz="2400" dirty="0"/>
              <a:t>intended for patients that are admitted to a hospital and require additional resources to access health care safely.</a:t>
            </a:r>
            <a:endParaRPr dirty="0"/>
          </a:p>
          <a:p>
            <a:pPr marL="114300" lvl="0" indent="0" algn="l" rtl="0">
              <a:lnSpc>
                <a:spcPct val="90000"/>
              </a:lnSpc>
              <a:spcBef>
                <a:spcPts val="1000"/>
              </a:spcBef>
              <a:spcAft>
                <a:spcPts val="0"/>
              </a:spcAft>
              <a:buSzPts val="1800"/>
              <a:buNone/>
            </a:pPr>
            <a:endParaRPr sz="2400" dirty="0"/>
          </a:p>
          <a:p>
            <a:pPr marL="457200" lvl="0" indent="-342900" algn="l" rtl="0">
              <a:lnSpc>
                <a:spcPct val="90000"/>
              </a:lnSpc>
              <a:spcBef>
                <a:spcPts val="0"/>
              </a:spcBef>
              <a:spcAft>
                <a:spcPts val="0"/>
              </a:spcAft>
              <a:buSzPts val="1800"/>
              <a:buChar char="•"/>
            </a:pPr>
            <a:r>
              <a:rPr lang="en-US" sz="2400" dirty="0"/>
              <a:t>Populations may include, but are not limited to, </a:t>
            </a:r>
            <a:r>
              <a:rPr lang="en-US" sz="2400" dirty="0" smtClean="0"/>
              <a:t>patients with Autism </a:t>
            </a:r>
            <a:r>
              <a:rPr lang="en-US" sz="2400" dirty="0"/>
              <a:t>Spectrum Disorder, </a:t>
            </a:r>
            <a:r>
              <a:rPr lang="en-US" sz="2400" dirty="0" smtClean="0"/>
              <a:t>intellectual </a:t>
            </a:r>
            <a:r>
              <a:rPr lang="en-US" sz="2400" dirty="0"/>
              <a:t>d</a:t>
            </a:r>
            <a:r>
              <a:rPr lang="en-US" sz="2400" dirty="0" smtClean="0"/>
              <a:t>isabilities</a:t>
            </a:r>
            <a:r>
              <a:rPr lang="en-US" sz="2400" dirty="0"/>
              <a:t>, </a:t>
            </a:r>
            <a:r>
              <a:rPr lang="en-US" sz="2400" dirty="0" smtClean="0"/>
              <a:t>Dementia, </a:t>
            </a:r>
            <a:r>
              <a:rPr lang="en-US" sz="2400" dirty="0"/>
              <a:t>Aphasia, </a:t>
            </a:r>
            <a:r>
              <a:rPr lang="en-US" sz="2400" dirty="0" smtClean="0"/>
              <a:t>pediatric patients, or </a:t>
            </a:r>
            <a:r>
              <a:rPr lang="en-US" sz="2400" dirty="0"/>
              <a:t>those with altered cognition. </a:t>
            </a:r>
            <a:endParaRPr sz="2400" dirty="0"/>
          </a:p>
          <a:p>
            <a:pPr marL="114300" lvl="0" indent="0" algn="l" rtl="0">
              <a:lnSpc>
                <a:spcPct val="90000"/>
              </a:lnSpc>
              <a:spcBef>
                <a:spcPts val="0"/>
              </a:spcBef>
              <a:spcAft>
                <a:spcPts val="0"/>
              </a:spcAft>
              <a:buSzPts val="1800"/>
              <a:buNone/>
            </a:pPr>
            <a:endParaRPr sz="2400" dirty="0"/>
          </a:p>
          <a:p>
            <a:pPr marL="457200" lvl="0" indent="-342900" algn="l" rtl="0">
              <a:lnSpc>
                <a:spcPct val="90000"/>
              </a:lnSpc>
              <a:spcBef>
                <a:spcPts val="0"/>
              </a:spcBef>
              <a:spcAft>
                <a:spcPts val="0"/>
              </a:spcAft>
              <a:buSzPts val="1800"/>
              <a:buChar char="•"/>
            </a:pPr>
            <a:r>
              <a:rPr lang="en-US" sz="2400" dirty="0"/>
              <a:t>Supports are intended to be customizable.</a:t>
            </a:r>
            <a:endParaRPr sz="2400" dirty="0"/>
          </a:p>
          <a:p>
            <a:pPr marL="914400" lvl="1" indent="-342900" algn="l" rtl="0">
              <a:lnSpc>
                <a:spcPct val="90000"/>
              </a:lnSpc>
              <a:spcBef>
                <a:spcPts val="0"/>
              </a:spcBef>
              <a:spcAft>
                <a:spcPts val="0"/>
              </a:spcAft>
              <a:buSzPts val="1800"/>
              <a:buChar char="•"/>
            </a:pPr>
            <a:r>
              <a:rPr lang="en-US" sz="2000" dirty="0"/>
              <a:t>For example, you may consider asking family or caregivers to electronically provide pictures that can be inserted in the “I LIKE” </a:t>
            </a:r>
            <a:r>
              <a:rPr lang="en-US" sz="2000" dirty="0" smtClean="0"/>
              <a:t>page. </a:t>
            </a:r>
            <a:endParaRPr sz="2000" dirty="0"/>
          </a:p>
        </p:txBody>
      </p:sp>
      <p:pic>
        <p:nvPicPr>
          <p:cNvPr id="99" name="Google Shape;99;p15" descr="https://lh5.googleusercontent.com/ZkmjVLU8Wd_HVtNeGoqxKIDM2mIa7hp0IZm2-p7MJvZ229rHD9em3jWQ0-khsahfLUdbMSwh702qRJfDqfOsOXOEg_gTg-Z1KfTVBUWBTFDudrCKBCvdiX6-7vG-fyYA5vAFBD4"/>
          <p:cNvPicPr preferRelativeResize="0"/>
          <p:nvPr/>
        </p:nvPicPr>
        <p:blipFill rotWithShape="1">
          <a:blip r:embed="rId3">
            <a:alphaModFix/>
          </a:blip>
          <a:srcRect/>
          <a:stretch/>
        </p:blipFill>
        <p:spPr>
          <a:xfrm>
            <a:off x="8349198" y="0"/>
            <a:ext cx="794802" cy="7948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6"/>
          <p:cNvSpPr txBox="1">
            <a:spLocks noGrp="1"/>
          </p:cNvSpPr>
          <p:nvPr>
            <p:ph type="title" idx="4294967295"/>
          </p:nvPr>
        </p:nvSpPr>
        <p:spPr>
          <a:xfrm>
            <a:off x="68044" y="427217"/>
            <a:ext cx="9007875" cy="653700"/>
          </a:xfrm>
          <a:prstGeom prst="rect">
            <a:avLst/>
          </a:prstGeom>
          <a:noFill/>
          <a:ln>
            <a:noFill/>
          </a:ln>
        </p:spPr>
        <p:txBody>
          <a:bodyPr spcFirstLastPara="1" wrap="square" lIns="91425" tIns="45700" rIns="91425" bIns="45700" anchor="ctr" anchorCtr="0">
            <a:noAutofit/>
          </a:bodyPr>
          <a:lstStyle/>
          <a:p>
            <a:pPr lvl="0" algn="ctr">
              <a:lnSpc>
                <a:spcPct val="115000"/>
              </a:lnSpc>
            </a:pPr>
            <a:r>
              <a:rPr lang="en-US" sz="3200" b="1" dirty="0"/>
              <a:t>Comprehension Supports for Patients: </a:t>
            </a:r>
            <a:r>
              <a:rPr lang="en-US" sz="3200" b="1" dirty="0" smtClean="0"/>
              <a:t/>
            </a:r>
            <a:br>
              <a:rPr lang="en-US" sz="3200" b="1" dirty="0" smtClean="0"/>
            </a:br>
            <a:r>
              <a:rPr lang="en-US" sz="3200" dirty="0" smtClean="0"/>
              <a:t>Instructions</a:t>
            </a:r>
            <a:endParaRPr sz="3200" dirty="0"/>
          </a:p>
        </p:txBody>
      </p:sp>
      <p:sp>
        <p:nvSpPr>
          <p:cNvPr id="106" name="Google Shape;106;p16"/>
          <p:cNvSpPr txBox="1">
            <a:spLocks noGrp="1"/>
          </p:cNvSpPr>
          <p:nvPr>
            <p:ph type="body" idx="4294967295"/>
          </p:nvPr>
        </p:nvSpPr>
        <p:spPr>
          <a:xfrm>
            <a:off x="68082" y="1163226"/>
            <a:ext cx="9007800" cy="5811900"/>
          </a:xfrm>
          <a:prstGeom prst="rect">
            <a:avLst/>
          </a:prstGeom>
          <a:noFill/>
          <a:ln>
            <a:noFill/>
          </a:ln>
        </p:spPr>
        <p:txBody>
          <a:bodyPr spcFirstLastPara="1" wrap="square" lIns="91425" tIns="45700" rIns="91425" bIns="45700" anchor="t" anchorCtr="0">
            <a:noAutofit/>
          </a:bodyPr>
          <a:lstStyle/>
          <a:p>
            <a:pPr marL="457200" lvl="0" indent="-336550" algn="l" rtl="0">
              <a:lnSpc>
                <a:spcPct val="115000"/>
              </a:lnSpc>
              <a:spcBef>
                <a:spcPts val="1200"/>
              </a:spcBef>
              <a:spcAft>
                <a:spcPts val="0"/>
              </a:spcAft>
              <a:buClr>
                <a:srgbClr val="000000"/>
              </a:buClr>
              <a:buSzPts val="1700"/>
              <a:buAutoNum type="arabicPeriod"/>
            </a:pPr>
            <a:r>
              <a:rPr lang="en-US" sz="1700" b="1">
                <a:solidFill>
                  <a:srgbClr val="000000"/>
                </a:solidFill>
                <a:highlight>
                  <a:srgbClr val="FFFFFF"/>
                </a:highlight>
              </a:rPr>
              <a:t>Print and bind </a:t>
            </a:r>
            <a:r>
              <a:rPr lang="en-US" sz="1700">
                <a:solidFill>
                  <a:srgbClr val="000000"/>
                </a:solidFill>
                <a:highlight>
                  <a:srgbClr val="FFFFFF"/>
                </a:highlight>
              </a:rPr>
              <a:t>resources together as a booklet (e.g. hole punch and place into binder or staple together)</a:t>
            </a:r>
            <a:endParaRPr sz="1700" i="1">
              <a:solidFill>
                <a:srgbClr val="000000"/>
              </a:solidFill>
              <a:highlight>
                <a:srgbClr val="FFFFFF"/>
              </a:highlight>
            </a:endParaRPr>
          </a:p>
          <a:p>
            <a:pPr marL="457200" lvl="0" indent="-336550" algn="l" rtl="0">
              <a:lnSpc>
                <a:spcPct val="115000"/>
              </a:lnSpc>
              <a:spcBef>
                <a:spcPts val="0"/>
              </a:spcBef>
              <a:spcAft>
                <a:spcPts val="0"/>
              </a:spcAft>
              <a:buClr>
                <a:srgbClr val="000000"/>
              </a:buClr>
              <a:buSzPts val="1700"/>
              <a:buFont typeface="Calibri"/>
              <a:buAutoNum type="arabicPeriod"/>
            </a:pPr>
            <a:r>
              <a:rPr lang="en-US" sz="1700" b="1">
                <a:solidFill>
                  <a:srgbClr val="000000"/>
                </a:solidFill>
                <a:highlight>
                  <a:srgbClr val="FFFFFF"/>
                </a:highlight>
              </a:rPr>
              <a:t>Orient </a:t>
            </a:r>
            <a:r>
              <a:rPr lang="en-US" sz="1700">
                <a:solidFill>
                  <a:srgbClr val="000000"/>
                </a:solidFill>
                <a:highlight>
                  <a:srgbClr val="FFFFFF"/>
                </a:highlight>
              </a:rPr>
              <a:t>all communication partners to topic/communication board</a:t>
            </a:r>
            <a:endParaRPr sz="1700">
              <a:solidFill>
                <a:srgbClr val="000000"/>
              </a:solidFill>
              <a:highlight>
                <a:srgbClr val="FFFFFF"/>
              </a:highlight>
            </a:endParaRPr>
          </a:p>
          <a:p>
            <a:pPr marL="914400" lvl="1" indent="-336550" algn="l" rtl="0">
              <a:lnSpc>
                <a:spcPct val="100000"/>
              </a:lnSpc>
              <a:spcBef>
                <a:spcPts val="0"/>
              </a:spcBef>
              <a:spcAft>
                <a:spcPts val="0"/>
              </a:spcAft>
              <a:buClr>
                <a:srgbClr val="000000"/>
              </a:buClr>
              <a:buSzPts val="1700"/>
              <a:buFont typeface="Calibri"/>
              <a:buChar char="•"/>
            </a:pPr>
            <a:r>
              <a:rPr lang="en-US" sz="1700">
                <a:solidFill>
                  <a:srgbClr val="000000"/>
                </a:solidFill>
                <a:highlight>
                  <a:schemeClr val="lt1"/>
                </a:highlight>
              </a:rPr>
              <a:t>How to use:</a:t>
            </a:r>
            <a:endParaRPr sz="1700">
              <a:solidFill>
                <a:srgbClr val="000000"/>
              </a:solidFill>
              <a:highlight>
                <a:schemeClr val="lt1"/>
              </a:highlight>
            </a:endParaRPr>
          </a:p>
          <a:p>
            <a:pPr marL="1371600" lvl="2" indent="-336550" algn="l" rtl="0">
              <a:lnSpc>
                <a:spcPct val="100000"/>
              </a:lnSpc>
              <a:spcBef>
                <a:spcPts val="0"/>
              </a:spcBef>
              <a:spcAft>
                <a:spcPts val="0"/>
              </a:spcAft>
              <a:buClr>
                <a:srgbClr val="000000"/>
              </a:buClr>
              <a:buSzPts val="1700"/>
              <a:buFont typeface="Calibri"/>
              <a:buAutoNum type="romanLcPeriod"/>
            </a:pPr>
            <a:r>
              <a:rPr lang="en-US" sz="1700">
                <a:solidFill>
                  <a:srgbClr val="000000"/>
                </a:solidFill>
                <a:highlight>
                  <a:schemeClr val="lt1"/>
                </a:highlight>
              </a:rPr>
              <a:t>“First, Then, Done” boards: Point to the intended photos and state instructions using simplified language. For example, "First eat. Then game." or "First wait. Then drink."</a:t>
            </a:r>
            <a:endParaRPr sz="1700">
              <a:solidFill>
                <a:srgbClr val="000000"/>
              </a:solidFill>
              <a:highlight>
                <a:schemeClr val="lt1"/>
              </a:highlight>
            </a:endParaRPr>
          </a:p>
          <a:p>
            <a:pPr marL="1371600" lvl="2" indent="-336550" algn="l" rtl="0">
              <a:lnSpc>
                <a:spcPct val="100000"/>
              </a:lnSpc>
              <a:spcBef>
                <a:spcPts val="0"/>
              </a:spcBef>
              <a:spcAft>
                <a:spcPts val="0"/>
              </a:spcAft>
              <a:buClr>
                <a:srgbClr val="000000"/>
              </a:buClr>
              <a:buSzPts val="1700"/>
              <a:buAutoNum type="romanLcPeriod"/>
            </a:pPr>
            <a:r>
              <a:rPr lang="en-US" sz="1700">
                <a:solidFill>
                  <a:srgbClr val="000000"/>
                </a:solidFill>
                <a:highlight>
                  <a:schemeClr val="lt1"/>
                </a:highlight>
              </a:rPr>
              <a:t>"I Like” board: Consider writing terms for and obtaining electronic pictures of special interests. (i.e. trusted individuals, TV, objects that provide comfort)</a:t>
            </a:r>
            <a:endParaRPr sz="1700">
              <a:solidFill>
                <a:srgbClr val="000000"/>
              </a:solidFill>
              <a:highlight>
                <a:schemeClr val="lt1"/>
              </a:highlight>
            </a:endParaRPr>
          </a:p>
          <a:p>
            <a:pPr marL="1371600" lvl="2" indent="-336550" algn="l" rtl="0">
              <a:lnSpc>
                <a:spcPct val="100000"/>
              </a:lnSpc>
              <a:spcBef>
                <a:spcPts val="0"/>
              </a:spcBef>
              <a:spcAft>
                <a:spcPts val="0"/>
              </a:spcAft>
              <a:buClr>
                <a:srgbClr val="000000"/>
              </a:buClr>
              <a:buSzPts val="1700"/>
              <a:buAutoNum type="romanLcPeriod"/>
            </a:pPr>
            <a:r>
              <a:rPr lang="en-US" sz="1700">
                <a:solidFill>
                  <a:srgbClr val="000000"/>
                </a:solidFill>
                <a:highlight>
                  <a:schemeClr val="lt1"/>
                </a:highlight>
              </a:rPr>
              <a:t>"Wait and Go” cue card: Print and fold the page. Use to cue patient and regulate interactions or cares.</a:t>
            </a:r>
            <a:endParaRPr sz="1700">
              <a:solidFill>
                <a:srgbClr val="000000"/>
              </a:solidFill>
              <a:highlight>
                <a:schemeClr val="lt1"/>
              </a:highlight>
            </a:endParaRPr>
          </a:p>
          <a:p>
            <a:pPr marL="457200" lvl="0" indent="-336550" algn="l" rtl="0">
              <a:lnSpc>
                <a:spcPct val="115000"/>
              </a:lnSpc>
              <a:spcBef>
                <a:spcPts val="0"/>
              </a:spcBef>
              <a:spcAft>
                <a:spcPts val="0"/>
              </a:spcAft>
              <a:buClr>
                <a:srgbClr val="000000"/>
              </a:buClr>
              <a:buSzPts val="1700"/>
              <a:buFont typeface="Calibri"/>
              <a:buAutoNum type="arabicPeriod" startAt="4"/>
            </a:pPr>
            <a:r>
              <a:rPr lang="en-US" sz="1700" b="1">
                <a:solidFill>
                  <a:srgbClr val="000000"/>
                </a:solidFill>
                <a:highlight>
                  <a:srgbClr val="FFFFFF"/>
                </a:highlight>
              </a:rPr>
              <a:t>Identify access</a:t>
            </a:r>
            <a:r>
              <a:rPr lang="en-US" sz="1700">
                <a:solidFill>
                  <a:srgbClr val="000000"/>
                </a:solidFill>
                <a:highlight>
                  <a:srgbClr val="FFFFFF"/>
                </a:highlight>
              </a:rPr>
              <a:t> </a:t>
            </a:r>
            <a:r>
              <a:rPr lang="en-US" sz="1700" b="1">
                <a:solidFill>
                  <a:srgbClr val="000000"/>
                </a:solidFill>
                <a:highlight>
                  <a:srgbClr val="FFFFFF"/>
                </a:highlight>
              </a:rPr>
              <a:t>method</a:t>
            </a:r>
            <a:r>
              <a:rPr lang="en-US" sz="1700">
                <a:solidFill>
                  <a:srgbClr val="000000"/>
                </a:solidFill>
                <a:highlight>
                  <a:srgbClr val="FFFFFF"/>
                </a:highlight>
              </a:rPr>
              <a:t> – How will the patient choose a message? (e.g. pointing, indicating “yes” given choices, etc.) For instructions on partner-assisted scanning, please see the next page.</a:t>
            </a:r>
            <a:endParaRPr sz="1700">
              <a:solidFill>
                <a:srgbClr val="000000"/>
              </a:solidFill>
              <a:highlight>
                <a:srgbClr val="FFFFFF"/>
              </a:highlight>
            </a:endParaRPr>
          </a:p>
          <a:p>
            <a:pPr marL="457200" lvl="0" indent="-336550" algn="l" rtl="0">
              <a:lnSpc>
                <a:spcPct val="115000"/>
              </a:lnSpc>
              <a:spcBef>
                <a:spcPts val="0"/>
              </a:spcBef>
              <a:spcAft>
                <a:spcPts val="0"/>
              </a:spcAft>
              <a:buClr>
                <a:srgbClr val="000000"/>
              </a:buClr>
              <a:buSzPts val="1700"/>
              <a:buFont typeface="Calibri"/>
              <a:buAutoNum type="arabicPeriod" startAt="4"/>
            </a:pPr>
            <a:r>
              <a:rPr lang="en-US" sz="1700" b="1">
                <a:solidFill>
                  <a:srgbClr val="000000"/>
                </a:solidFill>
                <a:highlight>
                  <a:srgbClr val="FFFFFF"/>
                </a:highlight>
              </a:rPr>
              <a:t>Read selected messages aloud </a:t>
            </a:r>
            <a:r>
              <a:rPr lang="en-US" sz="1700">
                <a:solidFill>
                  <a:srgbClr val="000000"/>
                </a:solidFill>
                <a:highlight>
                  <a:srgbClr val="FFFFFF"/>
                </a:highlight>
              </a:rPr>
              <a:t>to ensure selection accuracy</a:t>
            </a:r>
            <a:endParaRPr sz="1700">
              <a:solidFill>
                <a:srgbClr val="000000"/>
              </a:solidFill>
              <a:highlight>
                <a:srgbClr val="FFFFFF"/>
              </a:highlight>
            </a:endParaRPr>
          </a:p>
          <a:p>
            <a:pPr marL="457200" lvl="0" indent="-336550" algn="l" rtl="0">
              <a:lnSpc>
                <a:spcPct val="115000"/>
              </a:lnSpc>
              <a:spcBef>
                <a:spcPts val="0"/>
              </a:spcBef>
              <a:spcAft>
                <a:spcPts val="0"/>
              </a:spcAft>
              <a:buClr>
                <a:srgbClr val="000000"/>
              </a:buClr>
              <a:buSzPts val="1700"/>
              <a:buFont typeface="Calibri"/>
              <a:buAutoNum type="arabicPeriod" startAt="4"/>
            </a:pPr>
            <a:r>
              <a:rPr lang="en-US" sz="1700" b="1">
                <a:solidFill>
                  <a:srgbClr val="000000"/>
                </a:solidFill>
                <a:highlight>
                  <a:srgbClr val="FFFFFF"/>
                </a:highlight>
              </a:rPr>
              <a:t>Ask follow up questions</a:t>
            </a:r>
            <a:endParaRPr sz="1700" b="1">
              <a:solidFill>
                <a:srgbClr val="000000"/>
              </a:solidFill>
              <a:highlight>
                <a:srgbClr val="FFFFFF"/>
              </a:highlight>
            </a:endParaRPr>
          </a:p>
          <a:p>
            <a:pPr marL="457200" lvl="0" indent="-336550" algn="l" rtl="0">
              <a:lnSpc>
                <a:spcPct val="115000"/>
              </a:lnSpc>
              <a:spcBef>
                <a:spcPts val="0"/>
              </a:spcBef>
              <a:spcAft>
                <a:spcPts val="0"/>
              </a:spcAft>
              <a:buClr>
                <a:srgbClr val="000000"/>
              </a:buClr>
              <a:buSzPts val="1700"/>
              <a:buFont typeface="Calibri"/>
              <a:buAutoNum type="arabicPeriod" startAt="4"/>
            </a:pPr>
            <a:r>
              <a:rPr lang="en-US" sz="1700" b="1">
                <a:solidFill>
                  <a:srgbClr val="000000"/>
                </a:solidFill>
                <a:highlight>
                  <a:srgbClr val="FFFFFF"/>
                </a:highlight>
              </a:rPr>
              <a:t>Explore emotions and reactions</a:t>
            </a:r>
            <a:endParaRPr sz="1700">
              <a:solidFill>
                <a:srgbClr val="000000"/>
              </a:solidFill>
              <a:highlight>
                <a:srgbClr val="FFFFFF"/>
              </a:highlight>
            </a:endParaRPr>
          </a:p>
          <a:p>
            <a:pPr marL="457200" lvl="0" indent="-336550" algn="l" rtl="0">
              <a:lnSpc>
                <a:spcPct val="115000"/>
              </a:lnSpc>
              <a:spcBef>
                <a:spcPts val="0"/>
              </a:spcBef>
              <a:spcAft>
                <a:spcPts val="0"/>
              </a:spcAft>
              <a:buClr>
                <a:srgbClr val="000000"/>
              </a:buClr>
              <a:buSzPts val="1700"/>
              <a:buFont typeface="Calibri"/>
              <a:buAutoNum type="arabicPeriod" startAt="4"/>
            </a:pPr>
            <a:r>
              <a:rPr lang="en-US" sz="1700" b="1">
                <a:solidFill>
                  <a:srgbClr val="000000"/>
                </a:solidFill>
                <a:highlight>
                  <a:srgbClr val="FFFFFF"/>
                </a:highlight>
              </a:rPr>
              <a:t>Allow extra time </a:t>
            </a:r>
            <a:r>
              <a:rPr lang="en-US" sz="1700">
                <a:solidFill>
                  <a:srgbClr val="000000"/>
                </a:solidFill>
                <a:highlight>
                  <a:srgbClr val="FFFFFF"/>
                </a:highlight>
              </a:rPr>
              <a:t>for the patient to respond</a:t>
            </a:r>
            <a:endParaRPr sz="1700">
              <a:solidFill>
                <a:srgbClr val="000000"/>
              </a:solidFill>
              <a:highlight>
                <a:srgbClr val="FFFFFF"/>
              </a:highlight>
            </a:endParaRPr>
          </a:p>
        </p:txBody>
      </p:sp>
      <p:pic>
        <p:nvPicPr>
          <p:cNvPr id="107" name="Google Shape;107;p16" descr="https://lh5.googleusercontent.com/ZkmjVLU8Wd_HVtNeGoqxKIDM2mIa7hp0IZm2-p7MJvZ229rHD9em3jWQ0-khsahfLUdbMSwh702qRJfDqfOsOXOEg_gTg-Z1KfTVBUWBTFDudrCKBCvdiX6-7vG-fyYA5vAFBD4"/>
          <p:cNvPicPr preferRelativeResize="0"/>
          <p:nvPr/>
        </p:nvPicPr>
        <p:blipFill rotWithShape="1">
          <a:blip r:embed="rId3">
            <a:alphaModFix/>
          </a:blip>
          <a:srcRect/>
          <a:stretch/>
        </p:blipFill>
        <p:spPr>
          <a:xfrm>
            <a:off x="8349198" y="0"/>
            <a:ext cx="794802" cy="7948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7"/>
          <p:cNvSpPr txBox="1">
            <a:spLocks noGrp="1"/>
          </p:cNvSpPr>
          <p:nvPr>
            <p:ph type="subTitle" idx="1"/>
          </p:nvPr>
        </p:nvSpPr>
        <p:spPr>
          <a:xfrm>
            <a:off x="989194" y="6530858"/>
            <a:ext cx="6858000" cy="217932"/>
          </a:xfrm>
          <a:prstGeom prst="rect">
            <a:avLst/>
          </a:prstGeom>
          <a:noFill/>
          <a:ln>
            <a:noFill/>
          </a:ln>
        </p:spPr>
        <p:txBody>
          <a:bodyPr spcFirstLastPara="1" wrap="square" lIns="91425" tIns="45700" rIns="91425" bIns="45700" anchor="t" anchorCtr="0">
            <a:noAutofit/>
          </a:bodyPr>
          <a:lstStyle/>
          <a:p>
            <a:pPr marL="0" lvl="0" indent="0" algn="ctr" rtl="0">
              <a:lnSpc>
                <a:spcPct val="70000"/>
              </a:lnSpc>
              <a:spcBef>
                <a:spcPts val="1000"/>
              </a:spcBef>
              <a:spcAft>
                <a:spcPts val="0"/>
              </a:spcAft>
              <a:buSzPts val="2800"/>
              <a:buNone/>
            </a:pPr>
            <a:r>
              <a:rPr lang="en-US" sz="1110" dirty="0"/>
              <a:t>Partner-Assisted Scanning Instructions – message board</a:t>
            </a:r>
            <a:endParaRPr dirty="0"/>
          </a:p>
        </p:txBody>
      </p:sp>
      <p:sp>
        <p:nvSpPr>
          <p:cNvPr id="113" name="Google Shape;113;p17"/>
          <p:cNvSpPr/>
          <p:nvPr/>
        </p:nvSpPr>
        <p:spPr>
          <a:xfrm>
            <a:off x="261257" y="118662"/>
            <a:ext cx="8882743" cy="520142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1" i="0" u="none" strike="noStrike" cap="none">
                <a:solidFill>
                  <a:srgbClr val="000000"/>
                </a:solidFill>
                <a:latin typeface="Calibri"/>
                <a:ea typeface="Calibri"/>
                <a:cs typeface="Calibri"/>
                <a:sym typeface="Calibri"/>
              </a:rPr>
              <a:t>If it’s hard for patient to point, please use “partner-assisted scanning”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2000" b="1" i="0" u="none" strike="noStrike" cap="none">
                <a:solidFill>
                  <a:srgbClr val="000000"/>
                </a:solidFill>
                <a:latin typeface="Calibri"/>
                <a:ea typeface="Calibri"/>
                <a:cs typeface="Calibri"/>
                <a:sym typeface="Calibri"/>
              </a:rPr>
              <a:t>This is 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Ask patient to focus on the communication board and find the message they want to communicate.</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Establish patient’s “yes” (i.e. nodding, blinking, thumbs up, etc.)</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1.</a:t>
            </a:r>
            <a:r>
              <a:rPr lang="en-US" sz="600" b="1" i="0" u="none" strike="noStrike" cap="none">
                <a:solidFill>
                  <a:srgbClr val="000000"/>
                </a:solidFill>
                <a:latin typeface="Times New Roman"/>
                <a:ea typeface="Times New Roman"/>
                <a:cs typeface="Times New Roman"/>
                <a:sym typeface="Times New Roman"/>
              </a:rPr>
              <a:t>   </a:t>
            </a:r>
            <a:r>
              <a:rPr lang="en-US" sz="1400" b="1" i="0" u="none" strike="noStrike" cap="none">
                <a:solidFill>
                  <a:srgbClr val="000000"/>
                </a:solidFill>
                <a:latin typeface="Calibri"/>
                <a:ea typeface="Calibri"/>
                <a:cs typeface="Calibri"/>
                <a:sym typeface="Calibri"/>
              </a:rPr>
              <a:t>Proceed row by row. Point to each row and ask if the desired message is in that row</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r>
              <a:rPr lang="en-US" sz="1200" b="0" i="0" u="none" strike="noStrike" cap="none">
                <a:solidFill>
                  <a:srgbClr val="000000"/>
                </a:solidFill>
                <a:latin typeface="Calibri"/>
                <a:ea typeface="Calibri"/>
                <a:cs typeface="Calibri"/>
                <a:sym typeface="Calibri"/>
              </a:rPr>
              <a:t>	(e.g. point to 1st row and ask, “Is it in this row?” followed by 2nd row, and so on)</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2.</a:t>
            </a:r>
            <a:r>
              <a:rPr lang="en-US" sz="600" b="1" i="0" u="none" strike="noStrike" cap="none">
                <a:solidFill>
                  <a:srgbClr val="000000"/>
                </a:solidFill>
                <a:latin typeface="Times New Roman"/>
                <a:ea typeface="Times New Roman"/>
                <a:cs typeface="Times New Roman"/>
                <a:sym typeface="Times New Roman"/>
              </a:rPr>
              <a:t>   </a:t>
            </a:r>
            <a:r>
              <a:rPr lang="en-US" sz="1400" b="1" i="0" u="none" strike="noStrike" cap="none">
                <a:solidFill>
                  <a:srgbClr val="000000"/>
                </a:solidFill>
                <a:latin typeface="Calibri"/>
                <a:ea typeface="Calibri"/>
                <a:cs typeface="Calibri"/>
                <a:sym typeface="Calibri"/>
              </a:rPr>
              <a:t>Patient will select a row using the established YES response. Verify the choice out loud.</a:t>
            </a:r>
            <a:endParaRPr/>
          </a:p>
          <a:p>
            <a:pPr marL="457200" marR="0" lvl="0" indent="0" algn="l"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3.</a:t>
            </a:r>
            <a:r>
              <a:rPr lang="en-US" sz="600" b="1" i="0" u="none" strike="noStrike" cap="none">
                <a:solidFill>
                  <a:srgbClr val="000000"/>
                </a:solidFill>
                <a:latin typeface="Times New Roman"/>
                <a:ea typeface="Times New Roman"/>
                <a:cs typeface="Times New Roman"/>
                <a:sym typeface="Times New Roman"/>
              </a:rPr>
              <a:t>   </a:t>
            </a:r>
            <a:r>
              <a:rPr lang="en-US" sz="1400" b="1" i="0" u="none" strike="noStrike" cap="none">
                <a:solidFill>
                  <a:srgbClr val="000000"/>
                </a:solidFill>
                <a:latin typeface="Calibri"/>
                <a:ea typeface="Calibri"/>
                <a:cs typeface="Calibri"/>
                <a:sym typeface="Calibri"/>
              </a:rPr>
              <a:t>Point to each message within the selected row (“Is it suction?” “Trouble breathing,” etc.).</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4.</a:t>
            </a:r>
            <a:r>
              <a:rPr lang="en-US" sz="600" b="1" i="0" u="none" strike="noStrike" cap="none">
                <a:solidFill>
                  <a:srgbClr val="000000"/>
                </a:solidFill>
                <a:latin typeface="Times New Roman"/>
                <a:ea typeface="Times New Roman"/>
                <a:cs typeface="Times New Roman"/>
                <a:sym typeface="Times New Roman"/>
              </a:rPr>
              <a:t>   </a:t>
            </a:r>
            <a:r>
              <a:rPr lang="en-US" sz="1400" b="1" i="0" u="none" strike="noStrike" cap="none">
                <a:solidFill>
                  <a:srgbClr val="000000"/>
                </a:solidFill>
                <a:latin typeface="Calibri"/>
                <a:ea typeface="Calibri"/>
                <a:cs typeface="Calibri"/>
                <a:sym typeface="Calibri"/>
              </a:rPr>
              <a:t>Patient will signal that you are pointing to  the desired message using established YES response.</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5.</a:t>
            </a:r>
            <a:r>
              <a:rPr lang="en-US" sz="600" b="1" i="0" u="none" strike="noStrike" cap="none">
                <a:solidFill>
                  <a:srgbClr val="000000"/>
                </a:solidFill>
                <a:latin typeface="Times New Roman"/>
                <a:ea typeface="Times New Roman"/>
                <a:cs typeface="Times New Roman"/>
                <a:sym typeface="Times New Roman"/>
              </a:rPr>
              <a:t>   </a:t>
            </a:r>
            <a:r>
              <a:rPr lang="en-US" sz="1400" b="1" i="0" u="none" strike="noStrike" cap="none">
                <a:solidFill>
                  <a:srgbClr val="000000"/>
                </a:solidFill>
                <a:latin typeface="Calibri"/>
                <a:ea typeface="Calibri"/>
                <a:cs typeface="Calibri"/>
                <a:sym typeface="Calibri"/>
              </a:rPr>
              <a:t>Confirm the selection &amp; repeat.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400" b="1" i="0" u="sng" strike="noStrike" cap="none">
                <a:solidFill>
                  <a:srgbClr val="000000"/>
                </a:solidFill>
                <a:latin typeface="Calibri"/>
                <a:ea typeface="Calibri"/>
                <a:cs typeface="Calibri"/>
                <a:sym typeface="Calibri"/>
              </a:rPr>
              <a:t>Additional Considerations:</a:t>
            </a:r>
            <a:endParaRPr sz="1400" b="0" i="0" u="none" strike="noStrike" cap="none">
              <a:solidFill>
                <a:srgbClr val="000000"/>
              </a:solidFill>
              <a:latin typeface="Arial"/>
              <a:ea typeface="Arial"/>
              <a:cs typeface="Arial"/>
              <a:sym typeface="Arial"/>
            </a:endParaRPr>
          </a:p>
          <a:p>
            <a:pPr marL="7429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Calibri"/>
                <a:ea typeface="Calibri"/>
                <a:cs typeface="Calibri"/>
                <a:sym typeface="Calibri"/>
              </a:rPr>
              <a:t>Hold this tool ~12 inches (~30 cm) from the patient’s face.</a:t>
            </a:r>
            <a:endParaRPr sz="1400" b="0" i="0" u="none" strike="noStrike" cap="none">
              <a:solidFill>
                <a:srgbClr val="000000"/>
              </a:solidFill>
              <a:latin typeface="Calibri"/>
              <a:ea typeface="Calibri"/>
              <a:cs typeface="Calibri"/>
              <a:sym typeface="Calibri"/>
            </a:endParaRPr>
          </a:p>
          <a:p>
            <a:pPr marL="7429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Calibri"/>
                <a:ea typeface="Calibri"/>
                <a:cs typeface="Calibri"/>
                <a:sym typeface="Calibri"/>
              </a:rPr>
              <a:t>Ensure good lighting, head positioning, and vision.</a:t>
            </a:r>
            <a:endParaRPr sz="1400" b="0" i="0" u="none" strike="noStrike" cap="none">
              <a:solidFill>
                <a:srgbClr val="000000"/>
              </a:solidFill>
              <a:latin typeface="Calibri"/>
              <a:ea typeface="Calibri"/>
              <a:cs typeface="Calibri"/>
              <a:sym typeface="Calibri"/>
            </a:endParaRPr>
          </a:p>
          <a:p>
            <a:pPr marL="7429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Calibri"/>
                <a:ea typeface="Calibri"/>
                <a:cs typeface="Calibri"/>
                <a:sym typeface="Calibri"/>
              </a:rPr>
              <a:t>Speak </a:t>
            </a:r>
            <a:r>
              <a:rPr lang="en-US" sz="1400" b="1" i="0" u="none" strike="noStrike" cap="none">
                <a:solidFill>
                  <a:srgbClr val="000000"/>
                </a:solidFill>
                <a:latin typeface="Calibri"/>
                <a:ea typeface="Calibri"/>
                <a:cs typeface="Calibri"/>
                <a:sym typeface="Calibri"/>
              </a:rPr>
              <a:t>loudly</a:t>
            </a:r>
            <a:r>
              <a:rPr lang="en-US" sz="1400" b="0" i="0" u="none" strike="noStrike" cap="none">
                <a:solidFill>
                  <a:srgbClr val="000000"/>
                </a:solidFill>
                <a:latin typeface="Calibri"/>
                <a:ea typeface="Calibri"/>
                <a:cs typeface="Calibri"/>
                <a:sym typeface="Calibri"/>
              </a:rPr>
              <a:t> and </a:t>
            </a:r>
            <a:r>
              <a:rPr lang="en-US" sz="1400" b="1" i="0" u="none" strike="noStrike" cap="none">
                <a:solidFill>
                  <a:srgbClr val="000000"/>
                </a:solidFill>
                <a:latin typeface="Calibri"/>
                <a:ea typeface="Calibri"/>
                <a:cs typeface="Calibri"/>
                <a:sym typeface="Calibri"/>
              </a:rPr>
              <a:t>clearly</a:t>
            </a:r>
            <a:r>
              <a:rPr lang="en-US" sz="1400" b="0" i="0" u="none" strike="noStrike" cap="none">
                <a:solidFill>
                  <a:srgbClr val="000000"/>
                </a:solidFill>
                <a:latin typeface="Calibri"/>
                <a:ea typeface="Calibri"/>
                <a:cs typeface="Calibri"/>
                <a:sym typeface="Calibri"/>
              </a:rPr>
              <a:t> using </a:t>
            </a:r>
            <a:r>
              <a:rPr lang="en-US" sz="1400" b="1" i="0" u="none" strike="noStrike" cap="none">
                <a:solidFill>
                  <a:srgbClr val="000000"/>
                </a:solidFill>
                <a:latin typeface="Calibri"/>
                <a:ea typeface="Calibri"/>
                <a:cs typeface="Calibri"/>
                <a:sym typeface="Calibri"/>
              </a:rPr>
              <a:t>simple language.</a:t>
            </a:r>
            <a:endParaRPr sz="1400" b="0" i="0" u="none" strike="noStrike" cap="none">
              <a:solidFill>
                <a:srgbClr val="000000"/>
              </a:solidFill>
              <a:latin typeface="Calibri"/>
              <a:ea typeface="Calibri"/>
              <a:cs typeface="Calibri"/>
              <a:sym typeface="Calibri"/>
            </a:endParaRPr>
          </a:p>
          <a:p>
            <a:pPr marL="7429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Calibri"/>
                <a:ea typeface="Calibri"/>
                <a:cs typeface="Calibri"/>
                <a:sym typeface="Calibri"/>
              </a:rPr>
              <a:t>Wearing masks and other PPE may make it difficult to understand speech. Consider using communication tools when speaking to the patient as well.</a:t>
            </a:r>
            <a:endParaRPr sz="1400" b="0" i="0" u="none" strike="noStrike" cap="none">
              <a:solidFill>
                <a:srgbClr val="000000"/>
              </a:solidFill>
              <a:latin typeface="Calibri"/>
              <a:ea typeface="Calibri"/>
              <a:cs typeface="Calibri"/>
              <a:sym typeface="Calibri"/>
            </a:endParaRPr>
          </a:p>
          <a:p>
            <a:pPr marL="7429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Calibri"/>
                <a:ea typeface="Calibri"/>
                <a:cs typeface="Calibri"/>
                <a:sym typeface="Calibri"/>
              </a:rPr>
              <a:t>If the patient can’t use this tool effectively now, that does not mean the patient won’t be able to use it later today, tomorrow, or this week. Continue to provide opportunities to support communication.</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
            </a:r>
            <a:br>
              <a:rPr lang="en-US" sz="14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Calibri"/>
              <a:ea typeface="Calibri"/>
              <a:cs typeface="Calibri"/>
              <a:sym typeface="Calibri"/>
            </a:endParaRPr>
          </a:p>
        </p:txBody>
      </p:sp>
      <p:graphicFrame>
        <p:nvGraphicFramePr>
          <p:cNvPr id="114" name="Google Shape;114;p17"/>
          <p:cNvGraphicFramePr/>
          <p:nvPr/>
        </p:nvGraphicFramePr>
        <p:xfrm>
          <a:off x="2467152" y="5363905"/>
          <a:ext cx="1777000" cy="914430"/>
        </p:xfrm>
        <a:graphic>
          <a:graphicData uri="http://schemas.openxmlformats.org/drawingml/2006/table">
            <a:tbl>
              <a:tblPr firstRow="1" bandRow="1">
                <a:noFill/>
                <a:tableStyleId>{677597EE-E975-4299-9F40-797796102D6B}</a:tableStyleId>
              </a:tblPr>
              <a:tblGrid>
                <a:gridCol w="355400">
                  <a:extLst>
                    <a:ext uri="{9D8B030D-6E8A-4147-A177-3AD203B41FA5}">
                      <a16:colId xmlns:a16="http://schemas.microsoft.com/office/drawing/2014/main" val="20000"/>
                    </a:ext>
                  </a:extLst>
                </a:gridCol>
                <a:gridCol w="355400">
                  <a:extLst>
                    <a:ext uri="{9D8B030D-6E8A-4147-A177-3AD203B41FA5}">
                      <a16:colId xmlns:a16="http://schemas.microsoft.com/office/drawing/2014/main" val="20001"/>
                    </a:ext>
                  </a:extLst>
                </a:gridCol>
                <a:gridCol w="355400">
                  <a:extLst>
                    <a:ext uri="{9D8B030D-6E8A-4147-A177-3AD203B41FA5}">
                      <a16:colId xmlns:a16="http://schemas.microsoft.com/office/drawing/2014/main" val="20002"/>
                    </a:ext>
                  </a:extLst>
                </a:gridCol>
                <a:gridCol w="355400">
                  <a:extLst>
                    <a:ext uri="{9D8B030D-6E8A-4147-A177-3AD203B41FA5}">
                      <a16:colId xmlns:a16="http://schemas.microsoft.com/office/drawing/2014/main" val="20003"/>
                    </a:ext>
                  </a:extLst>
                </a:gridCol>
                <a:gridCol w="355400">
                  <a:extLst>
                    <a:ext uri="{9D8B030D-6E8A-4147-A177-3AD203B41FA5}">
                      <a16:colId xmlns:a16="http://schemas.microsoft.com/office/drawing/2014/main" val="20004"/>
                    </a:ext>
                  </a:extLst>
                </a:gridCol>
              </a:tblGrid>
              <a:tr h="1889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0"/>
                  </a:ext>
                </a:extLst>
              </a:tr>
              <a:tr h="1889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1"/>
                  </a:ext>
                </a:extLst>
              </a:tr>
              <a:tr h="1889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115" name="Google Shape;115;p17"/>
          <p:cNvGraphicFramePr/>
          <p:nvPr/>
        </p:nvGraphicFramePr>
        <p:xfrm>
          <a:off x="5254716" y="5363905"/>
          <a:ext cx="1777000" cy="914430"/>
        </p:xfrm>
        <a:graphic>
          <a:graphicData uri="http://schemas.openxmlformats.org/drawingml/2006/table">
            <a:tbl>
              <a:tblPr firstRow="1" bandRow="1">
                <a:noFill/>
                <a:tableStyleId>{677597EE-E975-4299-9F40-797796102D6B}</a:tableStyleId>
              </a:tblPr>
              <a:tblGrid>
                <a:gridCol w="355400">
                  <a:extLst>
                    <a:ext uri="{9D8B030D-6E8A-4147-A177-3AD203B41FA5}">
                      <a16:colId xmlns:a16="http://schemas.microsoft.com/office/drawing/2014/main" val="20000"/>
                    </a:ext>
                  </a:extLst>
                </a:gridCol>
                <a:gridCol w="355400">
                  <a:extLst>
                    <a:ext uri="{9D8B030D-6E8A-4147-A177-3AD203B41FA5}">
                      <a16:colId xmlns:a16="http://schemas.microsoft.com/office/drawing/2014/main" val="20001"/>
                    </a:ext>
                  </a:extLst>
                </a:gridCol>
                <a:gridCol w="355400">
                  <a:extLst>
                    <a:ext uri="{9D8B030D-6E8A-4147-A177-3AD203B41FA5}">
                      <a16:colId xmlns:a16="http://schemas.microsoft.com/office/drawing/2014/main" val="20002"/>
                    </a:ext>
                  </a:extLst>
                </a:gridCol>
                <a:gridCol w="355400">
                  <a:extLst>
                    <a:ext uri="{9D8B030D-6E8A-4147-A177-3AD203B41FA5}">
                      <a16:colId xmlns:a16="http://schemas.microsoft.com/office/drawing/2014/main" val="20003"/>
                    </a:ext>
                  </a:extLst>
                </a:gridCol>
                <a:gridCol w="355400">
                  <a:extLst>
                    <a:ext uri="{9D8B030D-6E8A-4147-A177-3AD203B41FA5}">
                      <a16:colId xmlns:a16="http://schemas.microsoft.com/office/drawing/2014/main" val="20004"/>
                    </a:ext>
                  </a:extLst>
                </a:gridCol>
              </a:tblGrid>
              <a:tr h="1889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0"/>
                  </a:ext>
                </a:extLst>
              </a:tr>
              <a:tr h="1889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1"/>
                  </a:ext>
                </a:extLst>
              </a:tr>
              <a:tr h="1889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2"/>
                  </a:ext>
                </a:extLst>
              </a:tr>
            </a:tbl>
          </a:graphicData>
        </a:graphic>
      </p:graphicFrame>
      <p:sp>
        <p:nvSpPr>
          <p:cNvPr id="116" name="Google Shape;116;p17"/>
          <p:cNvSpPr/>
          <p:nvPr/>
        </p:nvSpPr>
        <p:spPr>
          <a:xfrm>
            <a:off x="2363635" y="5312149"/>
            <a:ext cx="1975449" cy="47617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7" name="Google Shape;117;p17"/>
          <p:cNvSpPr/>
          <p:nvPr/>
        </p:nvSpPr>
        <p:spPr>
          <a:xfrm>
            <a:off x="5529530" y="5691708"/>
            <a:ext cx="500331" cy="43304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18" name="Google Shape;118;p17" descr="https://lh5.googleusercontent.com/ZkmjVLU8Wd_HVtNeGoqxKIDM2mIa7hp0IZm2-p7MJvZ229rHD9em3jWQ0-khsahfLUdbMSwh702qRJfDqfOsOXOEg_gTg-Z1KfTVBUWBTFDudrCKBCvdiX6-7vG-fyYA5vAFBD4"/>
          <p:cNvPicPr preferRelativeResize="0"/>
          <p:nvPr/>
        </p:nvPicPr>
        <p:blipFill rotWithShape="1">
          <a:blip r:embed="rId3">
            <a:alphaModFix/>
          </a:blip>
          <a:srcRect/>
          <a:stretch/>
        </p:blipFill>
        <p:spPr>
          <a:xfrm>
            <a:off x="8349198" y="0"/>
            <a:ext cx="794802" cy="7948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2"/>
        <p:cNvGrpSpPr/>
        <p:nvPr/>
      </p:nvGrpSpPr>
      <p:grpSpPr>
        <a:xfrm>
          <a:off x="0" y="0"/>
          <a:ext cx="0" cy="0"/>
          <a:chOff x="0" y="0"/>
          <a:chExt cx="0" cy="0"/>
        </a:xfrm>
      </p:grpSpPr>
      <p:sp>
        <p:nvSpPr>
          <p:cNvPr id="128" name="Google Shape;128;p18"/>
          <p:cNvSpPr txBox="1"/>
          <p:nvPr/>
        </p:nvSpPr>
        <p:spPr>
          <a:xfrm>
            <a:off x="3006263" y="1560638"/>
            <a:ext cx="3057525" cy="4145460"/>
          </a:xfrm>
          <a:prstGeom prst="rect">
            <a:avLst/>
          </a:prstGeom>
          <a:noFill/>
          <a:ln w="762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dirty="0">
                <a:solidFill>
                  <a:schemeClr val="dk1"/>
                </a:solidFill>
                <a:latin typeface="Calibri"/>
                <a:ea typeface="Calibri"/>
                <a:cs typeface="Calibri"/>
                <a:sym typeface="Calibri"/>
              </a:rPr>
              <a:t>CLOTHES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dirty="0">
              <a:solidFill>
                <a:schemeClr val="dk1"/>
              </a:solidFill>
              <a:latin typeface="Calibri"/>
              <a:ea typeface="Calibri"/>
              <a:cs typeface="Calibri"/>
              <a:sym typeface="Calibri"/>
            </a:endParaRPr>
          </a:p>
        </p:txBody>
      </p:sp>
      <p:sp>
        <p:nvSpPr>
          <p:cNvPr id="123" name="Google Shape;123;p18"/>
          <p:cNvSpPr txBox="1"/>
          <p:nvPr/>
        </p:nvSpPr>
        <p:spPr>
          <a:xfrm>
            <a:off x="6692474" y="1213194"/>
            <a:ext cx="2170350" cy="2009843"/>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GOGGLES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pic>
        <p:nvPicPr>
          <p:cNvPr id="124" name="Google Shape;124;p18"/>
          <p:cNvPicPr preferRelativeResize="0"/>
          <p:nvPr/>
        </p:nvPicPr>
        <p:blipFill rotWithShape="1">
          <a:blip r:embed="rId3">
            <a:alphaModFix/>
          </a:blip>
          <a:srcRect/>
          <a:stretch/>
        </p:blipFill>
        <p:spPr>
          <a:xfrm>
            <a:off x="3087231" y="2321127"/>
            <a:ext cx="2901119" cy="3306510"/>
          </a:xfrm>
          <a:prstGeom prst="rect">
            <a:avLst/>
          </a:prstGeom>
          <a:noFill/>
          <a:ln>
            <a:noFill/>
          </a:ln>
        </p:spPr>
      </p:pic>
      <p:pic>
        <p:nvPicPr>
          <p:cNvPr id="125" name="Google Shape;125;p18"/>
          <p:cNvPicPr preferRelativeResize="0"/>
          <p:nvPr/>
        </p:nvPicPr>
        <p:blipFill rotWithShape="1">
          <a:blip r:embed="rId4">
            <a:alphaModFix/>
          </a:blip>
          <a:srcRect l="127764" t="50317" r="-39281" b="23535"/>
          <a:stretch/>
        </p:blipFill>
        <p:spPr>
          <a:xfrm>
            <a:off x="1416319" y="1191197"/>
            <a:ext cx="961256" cy="1434279"/>
          </a:xfrm>
          <a:prstGeom prst="rect">
            <a:avLst/>
          </a:prstGeom>
          <a:noFill/>
          <a:ln>
            <a:noFill/>
          </a:ln>
        </p:spPr>
      </p:pic>
      <p:graphicFrame>
        <p:nvGraphicFramePr>
          <p:cNvPr id="126" name="Google Shape;126;p18"/>
          <p:cNvGraphicFramePr/>
          <p:nvPr>
            <p:extLst>
              <p:ext uri="{D42A27DB-BD31-4B8C-83A1-F6EECF244321}">
                <p14:modId xmlns:p14="http://schemas.microsoft.com/office/powerpoint/2010/main" val="1219527562"/>
              </p:ext>
            </p:extLst>
          </p:nvPr>
        </p:nvGraphicFramePr>
        <p:xfrm>
          <a:off x="-9" y="7372"/>
          <a:ext cx="9144025" cy="1026625"/>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1026625">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127" name="Google Shape;127;p18"/>
          <p:cNvSpPr txBox="1"/>
          <p:nvPr/>
        </p:nvSpPr>
        <p:spPr>
          <a:xfrm>
            <a:off x="215558" y="1213207"/>
            <a:ext cx="2162216" cy="2009895"/>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GLOVES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sp>
        <p:nvSpPr>
          <p:cNvPr id="129" name="Google Shape;129;p18"/>
          <p:cNvSpPr/>
          <p:nvPr/>
        </p:nvSpPr>
        <p:spPr>
          <a:xfrm>
            <a:off x="6788119" y="2855677"/>
            <a:ext cx="742050" cy="281172"/>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0" name="Google Shape;130;p18"/>
          <p:cNvGrpSpPr/>
          <p:nvPr/>
        </p:nvGrpSpPr>
        <p:grpSpPr>
          <a:xfrm>
            <a:off x="204211" y="3909006"/>
            <a:ext cx="2162036" cy="2009843"/>
            <a:chOff x="-2372337" y="4244783"/>
            <a:chExt cx="2162036" cy="2009843"/>
          </a:xfrm>
        </p:grpSpPr>
        <p:pic>
          <p:nvPicPr>
            <p:cNvPr id="131" name="Google Shape;131;p18"/>
            <p:cNvPicPr preferRelativeResize="0"/>
            <p:nvPr/>
          </p:nvPicPr>
          <p:blipFill rotWithShape="1">
            <a:blip r:embed="rId4">
              <a:alphaModFix/>
            </a:blip>
            <a:srcRect l="46844" t="44959" r="38286" b="13572"/>
            <a:stretch/>
          </p:blipFill>
          <p:spPr>
            <a:xfrm>
              <a:off x="-1757133" y="4796213"/>
              <a:ext cx="851813" cy="1392998"/>
            </a:xfrm>
            <a:prstGeom prst="rect">
              <a:avLst/>
            </a:prstGeom>
            <a:noFill/>
            <a:ln>
              <a:noFill/>
            </a:ln>
          </p:spPr>
        </p:pic>
        <p:sp>
          <p:nvSpPr>
            <p:cNvPr id="132" name="Google Shape;132;p18"/>
            <p:cNvSpPr txBox="1"/>
            <p:nvPr/>
          </p:nvSpPr>
          <p:spPr>
            <a:xfrm>
              <a:off x="-2372337" y="4244783"/>
              <a:ext cx="2162036" cy="2009843"/>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GOWN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grpSp>
      <p:pic>
        <p:nvPicPr>
          <p:cNvPr id="134" name="Google Shape;134;p18"/>
          <p:cNvPicPr preferRelativeResize="0"/>
          <p:nvPr/>
        </p:nvPicPr>
        <p:blipFill>
          <a:blip r:embed="rId5">
            <a:alphaModFix/>
          </a:blip>
          <a:stretch>
            <a:fillRect/>
          </a:stretch>
        </p:blipFill>
        <p:spPr>
          <a:xfrm>
            <a:off x="645912" y="1824526"/>
            <a:ext cx="1197064" cy="1295856"/>
          </a:xfrm>
          <a:prstGeom prst="rect">
            <a:avLst/>
          </a:prstGeom>
          <a:noFill/>
          <a:ln>
            <a:noFill/>
          </a:ln>
        </p:spPr>
      </p:pic>
      <p:sp>
        <p:nvSpPr>
          <p:cNvPr id="135" name="Google Shape;135;p18"/>
          <p:cNvSpPr txBox="1"/>
          <p:nvPr/>
        </p:nvSpPr>
        <p:spPr>
          <a:xfrm>
            <a:off x="6703824" y="3909081"/>
            <a:ext cx="2162100" cy="20097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MASKS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pic>
        <p:nvPicPr>
          <p:cNvPr id="136" name="Google Shape;136;p18"/>
          <p:cNvPicPr preferRelativeResize="0"/>
          <p:nvPr/>
        </p:nvPicPr>
        <p:blipFill>
          <a:blip r:embed="rId6">
            <a:alphaModFix/>
          </a:blip>
          <a:stretch>
            <a:fillRect/>
          </a:stretch>
        </p:blipFill>
        <p:spPr>
          <a:xfrm>
            <a:off x="6930650" y="1934235"/>
            <a:ext cx="1694001" cy="945650"/>
          </a:xfrm>
          <a:prstGeom prst="rect">
            <a:avLst/>
          </a:prstGeom>
          <a:noFill/>
          <a:ln>
            <a:noFill/>
          </a:ln>
        </p:spPr>
      </p:pic>
      <p:pic>
        <p:nvPicPr>
          <p:cNvPr id="137" name="Google Shape;137;p18"/>
          <p:cNvPicPr preferRelativeResize="0"/>
          <p:nvPr/>
        </p:nvPicPr>
        <p:blipFill>
          <a:blip r:embed="rId7">
            <a:alphaModFix/>
          </a:blip>
          <a:stretch>
            <a:fillRect/>
          </a:stretch>
        </p:blipFill>
        <p:spPr>
          <a:xfrm>
            <a:off x="6759221" y="4755446"/>
            <a:ext cx="1072445" cy="1001888"/>
          </a:xfrm>
          <a:prstGeom prst="rect">
            <a:avLst/>
          </a:prstGeom>
          <a:noFill/>
          <a:ln>
            <a:noFill/>
          </a:ln>
        </p:spPr>
      </p:pic>
      <p:pic>
        <p:nvPicPr>
          <p:cNvPr id="138" name="Google Shape;138;p18"/>
          <p:cNvPicPr preferRelativeResize="0"/>
          <p:nvPr/>
        </p:nvPicPr>
        <p:blipFill>
          <a:blip r:embed="rId8">
            <a:alphaModFix/>
          </a:blip>
          <a:stretch>
            <a:fillRect/>
          </a:stretch>
        </p:blipFill>
        <p:spPr>
          <a:xfrm>
            <a:off x="7859889" y="4755446"/>
            <a:ext cx="959554" cy="1001888"/>
          </a:xfrm>
          <a:prstGeom prst="rect">
            <a:avLst/>
          </a:prstGeom>
          <a:noFill/>
          <a:ln>
            <a:noFill/>
          </a:ln>
        </p:spPr>
      </p:pic>
      <p:sp>
        <p:nvSpPr>
          <p:cNvPr id="18"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43"/>
        <p:cNvGrpSpPr/>
        <p:nvPr/>
      </p:nvGrpSpPr>
      <p:grpSpPr>
        <a:xfrm>
          <a:off x="0" y="0"/>
          <a:ext cx="0" cy="0"/>
          <a:chOff x="0" y="0"/>
          <a:chExt cx="0" cy="0"/>
        </a:xfrm>
      </p:grpSpPr>
      <p:sp>
        <p:nvSpPr>
          <p:cNvPr id="144" name="Google Shape;144;p19"/>
          <p:cNvSpPr txBox="1"/>
          <p:nvPr/>
        </p:nvSpPr>
        <p:spPr>
          <a:xfrm>
            <a:off x="208336" y="3901190"/>
            <a:ext cx="2170350" cy="22881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MOUTH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sp>
        <p:nvSpPr>
          <p:cNvPr id="145" name="Google Shape;145;p19"/>
          <p:cNvSpPr txBox="1"/>
          <p:nvPr/>
        </p:nvSpPr>
        <p:spPr>
          <a:xfrm>
            <a:off x="208336" y="1063386"/>
            <a:ext cx="2170350" cy="22881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COTTON SWAB</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graphicFrame>
        <p:nvGraphicFramePr>
          <p:cNvPr id="146" name="Google Shape;146;p19"/>
          <p:cNvGraphicFramePr/>
          <p:nvPr>
            <p:extLst>
              <p:ext uri="{D42A27DB-BD31-4B8C-83A1-F6EECF244321}">
                <p14:modId xmlns:p14="http://schemas.microsoft.com/office/powerpoint/2010/main" val="2744847044"/>
              </p:ext>
            </p:extLst>
          </p:nvPr>
        </p:nvGraphicFramePr>
        <p:xfrm>
          <a:off x="0" y="8"/>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147" name="Google Shape;147;p19"/>
          <p:cNvSpPr txBox="1"/>
          <p:nvPr/>
        </p:nvSpPr>
        <p:spPr>
          <a:xfrm>
            <a:off x="6724790" y="3901190"/>
            <a:ext cx="2170350" cy="2330112"/>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BLOOD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sp>
        <p:nvSpPr>
          <p:cNvPr id="148" name="Google Shape;148;p19"/>
          <p:cNvSpPr txBox="1"/>
          <p:nvPr/>
        </p:nvSpPr>
        <p:spPr>
          <a:xfrm>
            <a:off x="6724790" y="1063386"/>
            <a:ext cx="2170350" cy="22881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NOSE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sp>
        <p:nvSpPr>
          <p:cNvPr id="149" name="Google Shape;149;p19"/>
          <p:cNvSpPr txBox="1"/>
          <p:nvPr/>
        </p:nvSpPr>
        <p:spPr>
          <a:xfrm>
            <a:off x="2970912" y="1970420"/>
            <a:ext cx="3053700" cy="3408674"/>
          </a:xfrm>
          <a:prstGeom prst="rect">
            <a:avLst/>
          </a:prstGeom>
          <a:noFill/>
          <a:ln w="762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chemeClr val="dk1"/>
                </a:solidFill>
                <a:latin typeface="Calibri"/>
                <a:ea typeface="Calibri"/>
                <a:cs typeface="Calibri"/>
                <a:sym typeface="Calibri"/>
              </a:rPr>
              <a:t>COVID TEST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chemeClr val="dk1"/>
              </a:solidFill>
              <a:latin typeface="Calibri"/>
              <a:ea typeface="Calibri"/>
              <a:cs typeface="Calibri"/>
              <a:sym typeface="Calibri"/>
            </a:endParaRPr>
          </a:p>
        </p:txBody>
      </p:sp>
      <p:pic>
        <p:nvPicPr>
          <p:cNvPr id="150" name="Google Shape;150;p19"/>
          <p:cNvPicPr preferRelativeResize="0"/>
          <p:nvPr/>
        </p:nvPicPr>
        <p:blipFill rotWithShape="1">
          <a:blip r:embed="rId3">
            <a:alphaModFix/>
          </a:blip>
          <a:srcRect l="36667" t="40364" r="32455" b="6251"/>
          <a:stretch/>
        </p:blipFill>
        <p:spPr>
          <a:xfrm>
            <a:off x="7115955" y="1629224"/>
            <a:ext cx="1401293" cy="1632849"/>
          </a:xfrm>
          <a:prstGeom prst="rect">
            <a:avLst/>
          </a:prstGeom>
          <a:noFill/>
          <a:ln>
            <a:noFill/>
          </a:ln>
        </p:spPr>
      </p:pic>
      <p:pic>
        <p:nvPicPr>
          <p:cNvPr id="151" name="Google Shape;151;p19"/>
          <p:cNvPicPr preferRelativeResize="0"/>
          <p:nvPr/>
        </p:nvPicPr>
        <p:blipFill rotWithShape="1">
          <a:blip r:embed="rId4">
            <a:alphaModFix/>
          </a:blip>
          <a:srcRect/>
          <a:stretch/>
        </p:blipFill>
        <p:spPr>
          <a:xfrm>
            <a:off x="448854" y="4534517"/>
            <a:ext cx="1657092" cy="1509171"/>
          </a:xfrm>
          <a:prstGeom prst="rect">
            <a:avLst/>
          </a:prstGeom>
          <a:noFill/>
          <a:ln>
            <a:noFill/>
          </a:ln>
        </p:spPr>
      </p:pic>
      <p:pic>
        <p:nvPicPr>
          <p:cNvPr id="152" name="Google Shape;152;p19"/>
          <p:cNvPicPr preferRelativeResize="0"/>
          <p:nvPr/>
        </p:nvPicPr>
        <p:blipFill rotWithShape="1">
          <a:blip r:embed="rId5">
            <a:alphaModFix/>
          </a:blip>
          <a:srcRect/>
          <a:stretch/>
        </p:blipFill>
        <p:spPr>
          <a:xfrm>
            <a:off x="6995530" y="4709503"/>
            <a:ext cx="1636118" cy="1301340"/>
          </a:xfrm>
          <a:prstGeom prst="rect">
            <a:avLst/>
          </a:prstGeom>
          <a:noFill/>
          <a:ln>
            <a:noFill/>
          </a:ln>
        </p:spPr>
      </p:pic>
      <p:pic>
        <p:nvPicPr>
          <p:cNvPr id="153" name="Google Shape;153;p19"/>
          <p:cNvPicPr preferRelativeResize="0"/>
          <p:nvPr/>
        </p:nvPicPr>
        <p:blipFill rotWithShape="1">
          <a:blip r:embed="rId3">
            <a:alphaModFix/>
          </a:blip>
          <a:srcRect/>
          <a:stretch/>
        </p:blipFill>
        <p:spPr>
          <a:xfrm>
            <a:off x="3032490" y="2802873"/>
            <a:ext cx="2933963" cy="2288281"/>
          </a:xfrm>
          <a:prstGeom prst="rect">
            <a:avLst/>
          </a:prstGeom>
          <a:noFill/>
          <a:ln>
            <a:noFill/>
          </a:ln>
        </p:spPr>
      </p:pic>
      <p:pic>
        <p:nvPicPr>
          <p:cNvPr id="154" name="Google Shape;154;p19"/>
          <p:cNvPicPr preferRelativeResize="0"/>
          <p:nvPr/>
        </p:nvPicPr>
        <p:blipFill rotWithShape="1">
          <a:blip r:embed="rId6">
            <a:alphaModFix/>
          </a:blip>
          <a:srcRect l="18806" t="4538" r="29866" b="5598"/>
          <a:stretch/>
        </p:blipFill>
        <p:spPr>
          <a:xfrm rot="-4317558">
            <a:off x="1017252" y="1721286"/>
            <a:ext cx="574946" cy="1895408"/>
          </a:xfrm>
          <a:prstGeom prst="rect">
            <a:avLst/>
          </a:prstGeom>
          <a:noFill/>
          <a:ln>
            <a:noFill/>
          </a:ln>
        </p:spPr>
      </p:pic>
      <p:sp>
        <p:nvSpPr>
          <p:cNvPr id="14"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59"/>
        <p:cNvGrpSpPr/>
        <p:nvPr/>
      </p:nvGrpSpPr>
      <p:grpSpPr>
        <a:xfrm>
          <a:off x="0" y="0"/>
          <a:ext cx="0" cy="0"/>
          <a:chOff x="0" y="0"/>
          <a:chExt cx="0" cy="0"/>
        </a:xfrm>
      </p:grpSpPr>
      <p:graphicFrame>
        <p:nvGraphicFramePr>
          <p:cNvPr id="160" name="Google Shape;160;p20"/>
          <p:cNvGraphicFramePr/>
          <p:nvPr>
            <p:extLst>
              <p:ext uri="{D42A27DB-BD31-4B8C-83A1-F6EECF244321}">
                <p14:modId xmlns:p14="http://schemas.microsoft.com/office/powerpoint/2010/main" val="3498147077"/>
              </p:ext>
            </p:extLst>
          </p:nvPr>
        </p:nvGraphicFramePr>
        <p:xfrm>
          <a:off x="4735" y="8"/>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161" name="Google Shape;161;p20"/>
          <p:cNvSpPr txBox="1"/>
          <p:nvPr/>
        </p:nvSpPr>
        <p:spPr>
          <a:xfrm>
            <a:off x="3038531" y="1032139"/>
            <a:ext cx="3076425" cy="821100"/>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dk1"/>
                </a:solidFill>
                <a:latin typeface="Calibri"/>
                <a:ea typeface="Calibri"/>
                <a:cs typeface="Calibri"/>
                <a:sym typeface="Calibri"/>
              </a:rPr>
              <a:t>COVID TEST</a:t>
            </a:r>
            <a:endParaRPr sz="3600" b="0" i="0" u="none" strike="noStrike" cap="none">
              <a:solidFill>
                <a:srgbClr val="000000"/>
              </a:solidFill>
              <a:latin typeface="Calibri"/>
              <a:ea typeface="Calibri"/>
              <a:cs typeface="Calibri"/>
              <a:sym typeface="Calibri"/>
            </a:endParaRPr>
          </a:p>
        </p:txBody>
      </p:sp>
      <p:grpSp>
        <p:nvGrpSpPr>
          <p:cNvPr id="162" name="Google Shape;162;p20"/>
          <p:cNvGrpSpPr/>
          <p:nvPr/>
        </p:nvGrpSpPr>
        <p:grpSpPr>
          <a:xfrm>
            <a:off x="12679" y="2210713"/>
            <a:ext cx="9038940" cy="4069126"/>
            <a:chOff x="12679" y="2415099"/>
            <a:chExt cx="9038940" cy="4069126"/>
          </a:xfrm>
        </p:grpSpPr>
        <p:sp>
          <p:nvSpPr>
            <p:cNvPr id="163" name="Google Shape;163;p20"/>
            <p:cNvSpPr txBox="1"/>
            <p:nvPr/>
          </p:nvSpPr>
          <p:spPr>
            <a:xfrm>
              <a:off x="4268816" y="3509845"/>
              <a:ext cx="524319" cy="527500"/>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15000"/>
                </a:lnSpc>
                <a:spcBef>
                  <a:spcPts val="0"/>
                </a:spcBef>
                <a:spcAft>
                  <a:spcPts val="100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OR</a:t>
              </a:r>
              <a:endParaRPr sz="2000" b="0" i="0" u="none" strike="noStrike" cap="none">
                <a:solidFill>
                  <a:srgbClr val="000000"/>
                </a:solidFill>
                <a:latin typeface="Calibri"/>
                <a:ea typeface="Calibri"/>
                <a:cs typeface="Calibri"/>
                <a:sym typeface="Calibri"/>
              </a:endParaRPr>
            </a:p>
          </p:txBody>
        </p:sp>
        <p:sp>
          <p:nvSpPr>
            <p:cNvPr id="164" name="Google Shape;164;p20"/>
            <p:cNvSpPr txBox="1"/>
            <p:nvPr/>
          </p:nvSpPr>
          <p:spPr>
            <a:xfrm>
              <a:off x="152076" y="2415100"/>
              <a:ext cx="1851525" cy="2781300"/>
            </a:xfrm>
            <a:prstGeom prst="rect">
              <a:avLst/>
            </a:prstGeom>
            <a:solidFill>
              <a:srgbClr val="D9D9D9"/>
            </a:solid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A nurse wearing </a:t>
              </a: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special clothes will </a:t>
              </a: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give me a test.</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65" name="Google Shape;165;p20"/>
            <p:cNvPicPr preferRelativeResize="0"/>
            <p:nvPr/>
          </p:nvPicPr>
          <p:blipFill rotWithShape="1">
            <a:blip r:embed="rId3">
              <a:alphaModFix/>
            </a:blip>
            <a:srcRect/>
            <a:stretch/>
          </p:blipFill>
          <p:spPr>
            <a:xfrm>
              <a:off x="383866" y="2554981"/>
              <a:ext cx="1387288" cy="1452127"/>
            </a:xfrm>
            <a:prstGeom prst="rect">
              <a:avLst/>
            </a:prstGeom>
            <a:noFill/>
            <a:ln>
              <a:noFill/>
            </a:ln>
          </p:spPr>
        </p:pic>
        <p:sp>
          <p:nvSpPr>
            <p:cNvPr id="166" name="Google Shape;166;p20"/>
            <p:cNvSpPr txBox="1"/>
            <p:nvPr/>
          </p:nvSpPr>
          <p:spPr>
            <a:xfrm>
              <a:off x="2412106" y="2415099"/>
              <a:ext cx="1854340" cy="27813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r>
                <a:rPr lang="en-US" sz="1650" b="0" i="0" u="none" strike="noStrike" cap="none">
                  <a:solidFill>
                    <a:schemeClr val="dk1"/>
                  </a:solidFill>
                  <a:latin typeface="Calibri"/>
                  <a:ea typeface="Calibri"/>
                  <a:cs typeface="Calibri"/>
                  <a:sym typeface="Calibri"/>
                </a:rPr>
                <a:t>The nurse will put a </a:t>
              </a:r>
              <a:r>
                <a:rPr lang="en-US" sz="1650" b="0" i="0" u="none" strike="noStrike" cap="none">
                  <a:solidFill>
                    <a:srgbClr val="000000"/>
                  </a:solidFill>
                  <a:latin typeface="Calibri"/>
                  <a:ea typeface="Calibri"/>
                  <a:cs typeface="Calibri"/>
                  <a:sym typeface="Calibri"/>
                </a:rPr>
                <a:t>Q-tip </a:t>
              </a:r>
              <a:r>
                <a:rPr lang="en-US" sz="1650" b="0" i="0" u="none" strike="noStrike" cap="none">
                  <a:solidFill>
                    <a:schemeClr val="dk1"/>
                  </a:solidFill>
                  <a:latin typeface="Calibri"/>
                  <a:ea typeface="Calibri"/>
                  <a:cs typeface="Calibri"/>
                  <a:sym typeface="Calibri"/>
                </a:rPr>
                <a:t>in my nose. </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67" name="Google Shape;167;p20"/>
            <p:cNvPicPr preferRelativeResize="0"/>
            <p:nvPr/>
          </p:nvPicPr>
          <p:blipFill rotWithShape="1">
            <a:blip r:embed="rId4">
              <a:alphaModFix/>
            </a:blip>
            <a:srcRect l="36667" t="40364" r="32455" b="6251"/>
            <a:stretch/>
          </p:blipFill>
          <p:spPr>
            <a:xfrm>
              <a:off x="2613402" y="2567737"/>
              <a:ext cx="1462058" cy="1617325"/>
            </a:xfrm>
            <a:prstGeom prst="rect">
              <a:avLst/>
            </a:prstGeom>
            <a:noFill/>
            <a:ln>
              <a:noFill/>
            </a:ln>
          </p:spPr>
        </p:pic>
        <p:sp>
          <p:nvSpPr>
            <p:cNvPr id="168" name="Google Shape;168;p20"/>
            <p:cNvSpPr txBox="1"/>
            <p:nvPr/>
          </p:nvSpPr>
          <p:spPr>
            <a:xfrm>
              <a:off x="4809658" y="2440024"/>
              <a:ext cx="1750829" cy="27813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The nurse will put a </a:t>
              </a:r>
              <a:r>
                <a:rPr lang="en-US" sz="1650" b="0" i="0" u="none" strike="noStrike" cap="none">
                  <a:solidFill>
                    <a:srgbClr val="000000"/>
                  </a:solidFill>
                  <a:latin typeface="Calibri"/>
                  <a:ea typeface="Calibri"/>
                  <a:cs typeface="Calibri"/>
                  <a:sym typeface="Calibri"/>
                </a:rPr>
                <a:t>Q-tip</a:t>
              </a:r>
              <a:r>
                <a:rPr lang="en-US" sz="1650" b="0" i="0" u="none" strike="noStrike" cap="none">
                  <a:solidFill>
                    <a:schemeClr val="dk1"/>
                  </a:solidFill>
                  <a:latin typeface="Calibri"/>
                  <a:ea typeface="Calibri"/>
                  <a:cs typeface="Calibri"/>
                  <a:sym typeface="Calibri"/>
                </a:rPr>
                <a:t> in my throat.</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69" name="Google Shape;169;p20"/>
            <p:cNvPicPr preferRelativeResize="0"/>
            <p:nvPr/>
          </p:nvPicPr>
          <p:blipFill rotWithShape="1">
            <a:blip r:embed="rId5">
              <a:alphaModFix/>
            </a:blip>
            <a:srcRect/>
            <a:stretch/>
          </p:blipFill>
          <p:spPr>
            <a:xfrm>
              <a:off x="4898978" y="2571199"/>
              <a:ext cx="1577959" cy="1494020"/>
            </a:xfrm>
            <a:prstGeom prst="rect">
              <a:avLst/>
            </a:prstGeom>
            <a:noFill/>
            <a:ln>
              <a:noFill/>
            </a:ln>
          </p:spPr>
        </p:pic>
        <p:sp>
          <p:nvSpPr>
            <p:cNvPr id="170" name="Google Shape;170;p20"/>
            <p:cNvSpPr txBox="1"/>
            <p:nvPr/>
          </p:nvSpPr>
          <p:spPr>
            <a:xfrm>
              <a:off x="7270444" y="2440025"/>
              <a:ext cx="1781175" cy="27813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r>
                <a:rPr lang="en-US" sz="1650" b="0" i="0" u="none" strike="noStrike" cap="none">
                  <a:solidFill>
                    <a:schemeClr val="dk1"/>
                  </a:solidFill>
                  <a:latin typeface="Calibri"/>
                  <a:ea typeface="Calibri"/>
                  <a:cs typeface="Calibri"/>
                  <a:sym typeface="Calibri"/>
                </a:rPr>
                <a:t>The nurse may poke </a:t>
              </a: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r>
                <a:rPr lang="en-US" sz="1650" b="0" i="0" u="none" strike="noStrike" cap="none">
                  <a:solidFill>
                    <a:schemeClr val="dk1"/>
                  </a:solidFill>
                  <a:latin typeface="Calibri"/>
                  <a:ea typeface="Calibri"/>
                  <a:cs typeface="Calibri"/>
                  <a:sym typeface="Calibri"/>
                </a:rPr>
                <a:t>my arm. </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71" name="Google Shape;171;p20"/>
            <p:cNvPicPr preferRelativeResize="0"/>
            <p:nvPr/>
          </p:nvPicPr>
          <p:blipFill rotWithShape="1">
            <a:blip r:embed="rId6">
              <a:alphaModFix/>
            </a:blip>
            <a:srcRect/>
            <a:stretch/>
          </p:blipFill>
          <p:spPr>
            <a:xfrm>
              <a:off x="7382764" y="2571199"/>
              <a:ext cx="1546011" cy="1232574"/>
            </a:xfrm>
            <a:prstGeom prst="rect">
              <a:avLst/>
            </a:prstGeom>
            <a:noFill/>
            <a:ln>
              <a:noFill/>
            </a:ln>
          </p:spPr>
        </p:pic>
        <p:sp>
          <p:nvSpPr>
            <p:cNvPr id="172" name="Google Shape;172;p20"/>
            <p:cNvSpPr txBox="1"/>
            <p:nvPr/>
          </p:nvSpPr>
          <p:spPr>
            <a:xfrm>
              <a:off x="12679" y="5518825"/>
              <a:ext cx="9027900" cy="96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My doctors and nurses need to find out why I’m sick.</a:t>
              </a: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It may feel strange. It’s okay. I will sit still. It will be over soon. </a:t>
              </a:r>
              <a:endParaRPr sz="2400" b="0" i="0" u="none" strike="noStrike" cap="none">
                <a:solidFill>
                  <a:schemeClr val="dk1"/>
                </a:solidFill>
                <a:latin typeface="Calibri"/>
                <a:ea typeface="Calibri"/>
                <a:cs typeface="Calibri"/>
                <a:sym typeface="Calibri"/>
              </a:endParaRPr>
            </a:p>
          </p:txBody>
        </p:sp>
        <p:sp>
          <p:nvSpPr>
            <p:cNvPr id="173" name="Google Shape;173;p20"/>
            <p:cNvSpPr/>
            <p:nvPr/>
          </p:nvSpPr>
          <p:spPr>
            <a:xfrm rot="-5394242">
              <a:off x="2149798" y="4049757"/>
              <a:ext cx="179100" cy="24795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50"/>
                <a:buFont typeface="Arial"/>
                <a:buNone/>
              </a:pPr>
              <a:endParaRPr sz="1650" b="0" i="0" u="none" strike="noStrike" cap="none">
                <a:solidFill>
                  <a:srgbClr val="000000"/>
                </a:solidFill>
                <a:latin typeface="Arial"/>
                <a:ea typeface="Arial"/>
                <a:cs typeface="Arial"/>
                <a:sym typeface="Arial"/>
              </a:endParaRPr>
            </a:p>
          </p:txBody>
        </p:sp>
        <p:sp>
          <p:nvSpPr>
            <p:cNvPr id="174" name="Google Shape;174;p20"/>
            <p:cNvSpPr txBox="1"/>
            <p:nvPr/>
          </p:nvSpPr>
          <p:spPr>
            <a:xfrm>
              <a:off x="6575608" y="3509844"/>
              <a:ext cx="686196" cy="524037"/>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15000"/>
                </a:lnSpc>
                <a:spcBef>
                  <a:spcPts val="0"/>
                </a:spcBef>
                <a:spcAft>
                  <a:spcPts val="100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AND</a:t>
              </a:r>
              <a:endParaRPr sz="2000" b="0" i="0" u="none" strike="noStrike" cap="none">
                <a:solidFill>
                  <a:srgbClr val="000000"/>
                </a:solidFill>
                <a:latin typeface="Calibri"/>
                <a:ea typeface="Calibri"/>
                <a:cs typeface="Calibri"/>
                <a:sym typeface="Calibri"/>
              </a:endParaRPr>
            </a:p>
          </p:txBody>
        </p:sp>
        <p:sp>
          <p:nvSpPr>
            <p:cNvPr id="175" name="Google Shape;175;p20"/>
            <p:cNvSpPr/>
            <p:nvPr/>
          </p:nvSpPr>
          <p:spPr>
            <a:xfrm rot="-5394242">
              <a:off x="6817969" y="4061086"/>
              <a:ext cx="179100" cy="24795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50"/>
                <a:buFont typeface="Arial"/>
                <a:buNone/>
              </a:pPr>
              <a:endParaRPr sz="1650" b="0" i="0" u="none" strike="noStrike" cap="none">
                <a:solidFill>
                  <a:srgbClr val="000000"/>
                </a:solidFill>
                <a:latin typeface="Arial"/>
                <a:ea typeface="Arial"/>
                <a:cs typeface="Arial"/>
                <a:sym typeface="Arial"/>
              </a:endParaRPr>
            </a:p>
          </p:txBody>
        </p:sp>
      </p:grpSp>
      <p:sp>
        <p:nvSpPr>
          <p:cNvPr id="19"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80"/>
        <p:cNvGrpSpPr/>
        <p:nvPr/>
      </p:nvGrpSpPr>
      <p:grpSpPr>
        <a:xfrm>
          <a:off x="0" y="0"/>
          <a:ext cx="0" cy="0"/>
          <a:chOff x="0" y="0"/>
          <a:chExt cx="0" cy="0"/>
        </a:xfrm>
      </p:grpSpPr>
      <p:graphicFrame>
        <p:nvGraphicFramePr>
          <p:cNvPr id="181" name="Google Shape;181;p21"/>
          <p:cNvGraphicFramePr/>
          <p:nvPr>
            <p:extLst>
              <p:ext uri="{D42A27DB-BD31-4B8C-83A1-F6EECF244321}">
                <p14:modId xmlns:p14="http://schemas.microsoft.com/office/powerpoint/2010/main" val="197292991"/>
              </p:ext>
            </p:extLst>
          </p:nvPr>
        </p:nvGraphicFramePr>
        <p:xfrm>
          <a:off x="4735" y="8"/>
          <a:ext cx="9144025" cy="879050"/>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879050">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182" name="Google Shape;182;p21"/>
          <p:cNvSpPr txBox="1"/>
          <p:nvPr/>
        </p:nvSpPr>
        <p:spPr>
          <a:xfrm>
            <a:off x="352979" y="1029751"/>
            <a:ext cx="8401927" cy="821100"/>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dk1"/>
                </a:solidFill>
                <a:latin typeface="Calibri"/>
                <a:ea typeface="Calibri"/>
                <a:cs typeface="Calibri"/>
                <a:sym typeface="Calibri"/>
              </a:rPr>
              <a:t>COVID TEST WITH SAFETY WALL</a:t>
            </a:r>
            <a:endParaRPr sz="3600" b="0" i="0" u="none" strike="noStrike" cap="none">
              <a:solidFill>
                <a:srgbClr val="000000"/>
              </a:solidFill>
              <a:latin typeface="Calibri"/>
              <a:ea typeface="Calibri"/>
              <a:cs typeface="Calibri"/>
              <a:sym typeface="Calibri"/>
            </a:endParaRPr>
          </a:p>
        </p:txBody>
      </p:sp>
      <p:grpSp>
        <p:nvGrpSpPr>
          <p:cNvPr id="183" name="Google Shape;183;p21"/>
          <p:cNvGrpSpPr/>
          <p:nvPr/>
        </p:nvGrpSpPr>
        <p:grpSpPr>
          <a:xfrm>
            <a:off x="12679" y="2298307"/>
            <a:ext cx="9038940" cy="4069126"/>
            <a:chOff x="12679" y="2415099"/>
            <a:chExt cx="9038940" cy="4069126"/>
          </a:xfrm>
        </p:grpSpPr>
        <p:grpSp>
          <p:nvGrpSpPr>
            <p:cNvPr id="184" name="Google Shape;184;p21"/>
            <p:cNvGrpSpPr/>
            <p:nvPr/>
          </p:nvGrpSpPr>
          <p:grpSpPr>
            <a:xfrm>
              <a:off x="12679" y="2415099"/>
              <a:ext cx="9038940" cy="4069126"/>
              <a:chOff x="86938" y="2641049"/>
              <a:chExt cx="12051920" cy="4069126"/>
            </a:xfrm>
          </p:grpSpPr>
          <p:sp>
            <p:nvSpPr>
              <p:cNvPr id="185" name="Google Shape;185;p21"/>
              <p:cNvSpPr txBox="1"/>
              <p:nvPr/>
            </p:nvSpPr>
            <p:spPr>
              <a:xfrm>
                <a:off x="267954" y="2641049"/>
                <a:ext cx="2468700" cy="2781300"/>
              </a:xfrm>
              <a:prstGeom prst="rect">
                <a:avLst/>
              </a:prstGeom>
              <a:solidFill>
                <a:srgbClr val="D9D9D9"/>
              </a:solid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A nurse wearing </a:t>
                </a: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special clothes will </a:t>
                </a: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give me a test.</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sp>
            <p:nvSpPr>
              <p:cNvPr id="186" name="Google Shape;186;p21"/>
              <p:cNvSpPr txBox="1"/>
              <p:nvPr/>
            </p:nvSpPr>
            <p:spPr>
              <a:xfrm>
                <a:off x="5761787" y="3735795"/>
                <a:ext cx="699092" cy="527500"/>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15000"/>
                  </a:lnSpc>
                  <a:spcBef>
                    <a:spcPts val="0"/>
                  </a:spcBef>
                  <a:spcAft>
                    <a:spcPts val="100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OR</a:t>
                </a:r>
                <a:endParaRPr sz="2000" b="0" i="0" u="none" strike="noStrike" cap="none">
                  <a:solidFill>
                    <a:srgbClr val="000000"/>
                  </a:solidFill>
                  <a:latin typeface="Calibri"/>
                  <a:ea typeface="Calibri"/>
                  <a:cs typeface="Calibri"/>
                  <a:sym typeface="Calibri"/>
                </a:endParaRPr>
              </a:p>
            </p:txBody>
          </p:sp>
          <p:sp>
            <p:nvSpPr>
              <p:cNvPr id="187" name="Google Shape;187;p21"/>
              <p:cNvSpPr txBox="1"/>
              <p:nvPr/>
            </p:nvSpPr>
            <p:spPr>
              <a:xfrm>
                <a:off x="3286174" y="2641049"/>
                <a:ext cx="2472453" cy="27813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r>
                  <a:rPr lang="en-US" sz="1650" b="0" i="0" u="none" strike="noStrike" cap="none">
                    <a:solidFill>
                      <a:schemeClr val="dk1"/>
                    </a:solidFill>
                    <a:latin typeface="Calibri"/>
                    <a:ea typeface="Calibri"/>
                    <a:cs typeface="Calibri"/>
                    <a:sym typeface="Calibri"/>
                  </a:rPr>
                  <a:t>The nurse will put a </a:t>
                </a:r>
                <a:r>
                  <a:rPr lang="en-US" sz="1650" b="0" i="0" u="none" strike="noStrike" cap="none">
                    <a:solidFill>
                      <a:srgbClr val="000000"/>
                    </a:solidFill>
                    <a:latin typeface="Calibri"/>
                    <a:ea typeface="Calibri"/>
                    <a:cs typeface="Calibri"/>
                    <a:sym typeface="Calibri"/>
                  </a:rPr>
                  <a:t>Q-tip </a:t>
                </a:r>
                <a:r>
                  <a:rPr lang="en-US" sz="1650" b="0" i="0" u="none" strike="noStrike" cap="none">
                    <a:solidFill>
                      <a:schemeClr val="dk1"/>
                    </a:solidFill>
                    <a:latin typeface="Calibri"/>
                    <a:ea typeface="Calibri"/>
                    <a:cs typeface="Calibri"/>
                    <a:sym typeface="Calibri"/>
                  </a:rPr>
                  <a:t>in my nose. </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88" name="Google Shape;188;p21"/>
              <p:cNvPicPr preferRelativeResize="0"/>
              <p:nvPr/>
            </p:nvPicPr>
            <p:blipFill rotWithShape="1">
              <a:blip r:embed="rId3">
                <a:alphaModFix/>
              </a:blip>
              <a:srcRect l="36667" t="40364" r="32455" b="6251"/>
              <a:stretch/>
            </p:blipFill>
            <p:spPr>
              <a:xfrm>
                <a:off x="3532290" y="2793687"/>
                <a:ext cx="1949411" cy="1617325"/>
              </a:xfrm>
              <a:prstGeom prst="rect">
                <a:avLst/>
              </a:prstGeom>
              <a:noFill/>
              <a:ln>
                <a:noFill/>
              </a:ln>
            </p:spPr>
          </p:pic>
          <p:sp>
            <p:nvSpPr>
              <p:cNvPr id="189" name="Google Shape;189;p21"/>
              <p:cNvSpPr txBox="1"/>
              <p:nvPr/>
            </p:nvSpPr>
            <p:spPr>
              <a:xfrm>
                <a:off x="6482910" y="2665974"/>
                <a:ext cx="2334439" cy="27813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500"/>
                  <a:buFont typeface="Arial"/>
                  <a:buNone/>
                </a:pPr>
                <a:r>
                  <a:rPr lang="en-US" sz="1650" b="0" i="0" u="none" strike="noStrike" cap="none">
                    <a:solidFill>
                      <a:schemeClr val="dk1"/>
                    </a:solidFill>
                    <a:latin typeface="Calibri"/>
                    <a:ea typeface="Calibri"/>
                    <a:cs typeface="Calibri"/>
                    <a:sym typeface="Calibri"/>
                  </a:rPr>
                  <a:t>The nurse will put a </a:t>
                </a:r>
                <a:r>
                  <a:rPr lang="en-US" sz="1650" b="0" i="0" u="none" strike="noStrike" cap="none">
                    <a:solidFill>
                      <a:srgbClr val="000000"/>
                    </a:solidFill>
                    <a:latin typeface="Calibri"/>
                    <a:ea typeface="Calibri"/>
                    <a:cs typeface="Calibri"/>
                    <a:sym typeface="Calibri"/>
                  </a:rPr>
                  <a:t>Q-tip</a:t>
                </a:r>
                <a:r>
                  <a:rPr lang="en-US" sz="1650" b="0" i="0" u="none" strike="noStrike" cap="none">
                    <a:solidFill>
                      <a:schemeClr val="dk1"/>
                    </a:solidFill>
                    <a:latin typeface="Calibri"/>
                    <a:ea typeface="Calibri"/>
                    <a:cs typeface="Calibri"/>
                    <a:sym typeface="Calibri"/>
                  </a:rPr>
                  <a:t> in my throat.</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90" name="Google Shape;190;p21"/>
              <p:cNvPicPr preferRelativeResize="0"/>
              <p:nvPr/>
            </p:nvPicPr>
            <p:blipFill rotWithShape="1">
              <a:blip r:embed="rId4">
                <a:alphaModFix/>
              </a:blip>
              <a:srcRect/>
              <a:stretch/>
            </p:blipFill>
            <p:spPr>
              <a:xfrm>
                <a:off x="6602003" y="2797149"/>
                <a:ext cx="2103945" cy="1494020"/>
              </a:xfrm>
              <a:prstGeom prst="rect">
                <a:avLst/>
              </a:prstGeom>
              <a:noFill/>
              <a:ln>
                <a:noFill/>
              </a:ln>
            </p:spPr>
          </p:pic>
          <p:sp>
            <p:nvSpPr>
              <p:cNvPr id="191" name="Google Shape;191;p21"/>
              <p:cNvSpPr txBox="1"/>
              <p:nvPr/>
            </p:nvSpPr>
            <p:spPr>
              <a:xfrm>
                <a:off x="9763958" y="2665975"/>
                <a:ext cx="2374900" cy="2781300"/>
              </a:xfrm>
              <a:prstGeom prst="rect">
                <a:avLst/>
              </a:prstGeom>
              <a:no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r>
                  <a:rPr lang="en-US" sz="1650" b="0" i="0" u="none" strike="noStrike" cap="none">
                    <a:solidFill>
                      <a:schemeClr val="dk1"/>
                    </a:solidFill>
                    <a:latin typeface="Calibri"/>
                    <a:ea typeface="Calibri"/>
                    <a:cs typeface="Calibri"/>
                    <a:sym typeface="Calibri"/>
                  </a:rPr>
                  <a:t>The nurse may poke </a:t>
                </a:r>
                <a:endParaRPr sz="16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500"/>
                  <a:buFont typeface="Arial"/>
                  <a:buNone/>
                </a:pPr>
                <a:r>
                  <a:rPr lang="en-US" sz="1650" b="0" i="0" u="none" strike="noStrike" cap="none">
                    <a:solidFill>
                      <a:schemeClr val="dk1"/>
                    </a:solidFill>
                    <a:latin typeface="Calibri"/>
                    <a:ea typeface="Calibri"/>
                    <a:cs typeface="Calibri"/>
                    <a:sym typeface="Calibri"/>
                  </a:rPr>
                  <a:t>my arm. </a:t>
                </a:r>
                <a:endParaRPr sz="16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1650" b="0" i="0" u="none" strike="noStrike" cap="none">
                  <a:solidFill>
                    <a:schemeClr val="dk1"/>
                  </a:solidFill>
                  <a:latin typeface="Calibri"/>
                  <a:ea typeface="Calibri"/>
                  <a:cs typeface="Calibri"/>
                  <a:sym typeface="Calibri"/>
                </a:endParaRPr>
              </a:p>
            </p:txBody>
          </p:sp>
          <p:pic>
            <p:nvPicPr>
              <p:cNvPr id="192" name="Google Shape;192;p21"/>
              <p:cNvPicPr preferRelativeResize="0"/>
              <p:nvPr/>
            </p:nvPicPr>
            <p:blipFill rotWithShape="1">
              <a:blip r:embed="rId5">
                <a:alphaModFix/>
              </a:blip>
              <a:srcRect/>
              <a:stretch/>
            </p:blipFill>
            <p:spPr>
              <a:xfrm>
                <a:off x="9913718" y="2797149"/>
                <a:ext cx="2061348" cy="1232574"/>
              </a:xfrm>
              <a:prstGeom prst="rect">
                <a:avLst/>
              </a:prstGeom>
              <a:noFill/>
              <a:ln>
                <a:noFill/>
              </a:ln>
            </p:spPr>
          </p:pic>
          <p:sp>
            <p:nvSpPr>
              <p:cNvPr id="193" name="Google Shape;193;p21"/>
              <p:cNvSpPr txBox="1"/>
              <p:nvPr/>
            </p:nvSpPr>
            <p:spPr>
              <a:xfrm>
                <a:off x="86938" y="5744775"/>
                <a:ext cx="12037200" cy="96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My doctors and nurses need to find out why I’m sick.</a:t>
                </a: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It may feel strange. It’s okay. I will sit still. It will be over soon. </a:t>
                </a:r>
                <a:endParaRPr sz="2400" b="0" i="0" u="none" strike="noStrike" cap="none">
                  <a:solidFill>
                    <a:schemeClr val="dk1"/>
                  </a:solidFill>
                  <a:latin typeface="Calibri"/>
                  <a:ea typeface="Calibri"/>
                  <a:cs typeface="Calibri"/>
                  <a:sym typeface="Calibri"/>
                </a:endParaRPr>
              </a:p>
            </p:txBody>
          </p:sp>
          <p:sp>
            <p:nvSpPr>
              <p:cNvPr id="194" name="Google Shape;194;p21"/>
              <p:cNvSpPr/>
              <p:nvPr/>
            </p:nvSpPr>
            <p:spPr>
              <a:xfrm rot="-5394242">
                <a:off x="2966280" y="4234382"/>
                <a:ext cx="179100" cy="33060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50"/>
                  <a:buFont typeface="Arial"/>
                  <a:buNone/>
                </a:pPr>
                <a:endParaRPr sz="1650" b="0" i="0" u="none" strike="noStrike" cap="none">
                  <a:solidFill>
                    <a:srgbClr val="000000"/>
                  </a:solidFill>
                  <a:latin typeface="Arial"/>
                  <a:ea typeface="Arial"/>
                  <a:cs typeface="Arial"/>
                  <a:sym typeface="Arial"/>
                </a:endParaRPr>
              </a:p>
            </p:txBody>
          </p:sp>
        </p:grpSp>
        <p:sp>
          <p:nvSpPr>
            <p:cNvPr id="195" name="Google Shape;195;p21"/>
            <p:cNvSpPr txBox="1"/>
            <p:nvPr/>
          </p:nvSpPr>
          <p:spPr>
            <a:xfrm>
              <a:off x="6575608" y="3509844"/>
              <a:ext cx="686196" cy="524037"/>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15000"/>
                </a:lnSpc>
                <a:spcBef>
                  <a:spcPts val="0"/>
                </a:spcBef>
                <a:spcAft>
                  <a:spcPts val="100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AND</a:t>
              </a:r>
              <a:endParaRPr sz="2000" b="0" i="0" u="none" strike="noStrike" cap="none">
                <a:solidFill>
                  <a:srgbClr val="000000"/>
                </a:solidFill>
                <a:latin typeface="Calibri"/>
                <a:ea typeface="Calibri"/>
                <a:cs typeface="Calibri"/>
                <a:sym typeface="Calibri"/>
              </a:endParaRPr>
            </a:p>
          </p:txBody>
        </p:sp>
        <p:sp>
          <p:nvSpPr>
            <p:cNvPr id="196" name="Google Shape;196;p21"/>
            <p:cNvSpPr/>
            <p:nvPr/>
          </p:nvSpPr>
          <p:spPr>
            <a:xfrm rot="-5394242">
              <a:off x="6817969" y="4061086"/>
              <a:ext cx="179100" cy="247950"/>
            </a:xfrm>
            <a:prstGeom prst="downArrow">
              <a:avLst>
                <a:gd name="adj1" fmla="val 50000"/>
                <a:gd name="adj2" fmla="val 5000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50"/>
                <a:buFont typeface="Arial"/>
                <a:buNone/>
              </a:pPr>
              <a:endParaRPr sz="1650" b="0" i="0" u="none" strike="noStrike" cap="none">
                <a:solidFill>
                  <a:srgbClr val="000000"/>
                </a:solidFill>
                <a:latin typeface="Arial"/>
                <a:ea typeface="Arial"/>
                <a:cs typeface="Arial"/>
                <a:sym typeface="Arial"/>
              </a:endParaRPr>
            </a:p>
          </p:txBody>
        </p:sp>
        <p:pic>
          <p:nvPicPr>
            <p:cNvPr id="197" name="Google Shape;197;p21"/>
            <p:cNvPicPr preferRelativeResize="0"/>
            <p:nvPr/>
          </p:nvPicPr>
          <p:blipFill rotWithShape="1">
            <a:blip r:embed="rId6">
              <a:alphaModFix/>
            </a:blip>
            <a:srcRect t="4258" r="41023" b="42575"/>
            <a:stretch/>
          </p:blipFill>
          <p:spPr>
            <a:xfrm>
              <a:off x="352979" y="2573490"/>
              <a:ext cx="1459528" cy="1617325"/>
            </a:xfrm>
            <a:prstGeom prst="rect">
              <a:avLst/>
            </a:prstGeom>
            <a:noFill/>
            <a:ln>
              <a:noFill/>
            </a:ln>
          </p:spPr>
        </p:pic>
      </p:grpSp>
      <p:sp>
        <p:nvSpPr>
          <p:cNvPr id="20"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07"/>
        <p:cNvGrpSpPr/>
        <p:nvPr/>
      </p:nvGrpSpPr>
      <p:grpSpPr>
        <a:xfrm>
          <a:off x="0" y="0"/>
          <a:ext cx="0" cy="0"/>
          <a:chOff x="0" y="0"/>
          <a:chExt cx="0" cy="0"/>
        </a:xfrm>
      </p:grpSpPr>
      <p:sp>
        <p:nvSpPr>
          <p:cNvPr id="208" name="Google Shape;208;p23"/>
          <p:cNvSpPr txBox="1"/>
          <p:nvPr/>
        </p:nvSpPr>
        <p:spPr>
          <a:xfrm>
            <a:off x="3173400" y="2020189"/>
            <a:ext cx="2809500" cy="2752200"/>
          </a:xfrm>
          <a:prstGeom prst="rect">
            <a:avLst/>
          </a:prstGeom>
          <a:no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200" b="1" i="0" u="none" strike="noStrike" cap="none">
                <a:solidFill>
                  <a:schemeClr val="dk1"/>
                </a:solidFill>
                <a:latin typeface="Calibri"/>
                <a:ea typeface="Calibri"/>
                <a:cs typeface="Calibri"/>
                <a:sym typeface="Calibri"/>
              </a:rPr>
              <a:t>VITALS</a:t>
            </a:r>
            <a:endParaRPr sz="3200" b="0" i="0" u="none" strike="noStrike" cap="none">
              <a:solidFill>
                <a:srgbClr val="000000"/>
              </a:solidFill>
              <a:latin typeface="Calibri"/>
              <a:ea typeface="Calibri"/>
              <a:cs typeface="Calibri"/>
              <a:sym typeface="Calibri"/>
            </a:endParaRPr>
          </a:p>
        </p:txBody>
      </p:sp>
      <p:pic>
        <p:nvPicPr>
          <p:cNvPr id="209" name="Google Shape;209;p23"/>
          <p:cNvPicPr preferRelativeResize="0">
            <a:picLocks noGrp="1"/>
          </p:cNvPicPr>
          <p:nvPr>
            <p:ph type="body" idx="4294967295"/>
          </p:nvPr>
        </p:nvPicPr>
        <p:blipFill rotWithShape="1">
          <a:blip r:embed="rId3">
            <a:alphaModFix/>
          </a:blip>
          <a:srcRect/>
          <a:stretch/>
        </p:blipFill>
        <p:spPr>
          <a:xfrm>
            <a:off x="3201600" y="2705890"/>
            <a:ext cx="2740800" cy="2074800"/>
          </a:xfrm>
          <a:prstGeom prst="rect">
            <a:avLst/>
          </a:prstGeom>
          <a:noFill/>
          <a:ln>
            <a:noFill/>
          </a:ln>
        </p:spPr>
      </p:pic>
      <p:graphicFrame>
        <p:nvGraphicFramePr>
          <p:cNvPr id="210" name="Google Shape;210;p23"/>
          <p:cNvGraphicFramePr/>
          <p:nvPr>
            <p:extLst>
              <p:ext uri="{D42A27DB-BD31-4B8C-83A1-F6EECF244321}">
                <p14:modId xmlns:p14="http://schemas.microsoft.com/office/powerpoint/2010/main" val="3187230353"/>
              </p:ext>
            </p:extLst>
          </p:nvPr>
        </p:nvGraphicFramePr>
        <p:xfrm>
          <a:off x="11354" y="9"/>
          <a:ext cx="9144025" cy="925925"/>
        </p:xfrm>
        <a:graphic>
          <a:graphicData uri="http://schemas.openxmlformats.org/drawingml/2006/table">
            <a:tbl>
              <a:tblPr>
                <a:noFill/>
                <a:tableStyleId>{677597EE-E975-4299-9F40-797796102D6B}</a:tableStyleId>
              </a:tblPr>
              <a:tblGrid>
                <a:gridCol w="3040950">
                  <a:extLst>
                    <a:ext uri="{9D8B030D-6E8A-4147-A177-3AD203B41FA5}">
                      <a16:colId xmlns:a16="http://schemas.microsoft.com/office/drawing/2014/main" val="20000"/>
                    </a:ext>
                  </a:extLst>
                </a:gridCol>
                <a:gridCol w="3040950">
                  <a:extLst>
                    <a:ext uri="{9D8B030D-6E8A-4147-A177-3AD203B41FA5}">
                      <a16:colId xmlns:a16="http://schemas.microsoft.com/office/drawing/2014/main" val="20001"/>
                    </a:ext>
                  </a:extLst>
                </a:gridCol>
                <a:gridCol w="3062125">
                  <a:extLst>
                    <a:ext uri="{9D8B030D-6E8A-4147-A177-3AD203B41FA5}">
                      <a16:colId xmlns:a16="http://schemas.microsoft.com/office/drawing/2014/main" val="20002"/>
                    </a:ext>
                  </a:extLst>
                </a:gridCol>
              </a:tblGrid>
              <a:tr h="925925">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1  </a:t>
                      </a:r>
                      <a:r>
                        <a:rPr lang="en-US" sz="3600" b="1" dirty="0">
                          <a:solidFill>
                            <a:schemeClr val="dk1"/>
                          </a:solidFill>
                          <a:latin typeface="Verdana"/>
                          <a:ea typeface="Verdana"/>
                          <a:cs typeface="Verdana"/>
                          <a:sym typeface="Verdana"/>
                        </a:rPr>
                        <a:t>FIRST</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lvl="0" indent="0" algn="ctr" rtl="0">
                        <a:spcBef>
                          <a:spcPts val="0"/>
                        </a:spcBef>
                        <a:spcAft>
                          <a:spcPts val="0"/>
                        </a:spcAft>
                        <a:buClr>
                          <a:schemeClr val="dk1"/>
                        </a:buClr>
                        <a:buSzPts val="2400"/>
                        <a:buFont typeface="Verdana"/>
                        <a:buNone/>
                      </a:pPr>
                      <a:r>
                        <a:rPr lang="en-US" sz="4500" b="1" dirty="0" smtClean="0">
                          <a:solidFill>
                            <a:schemeClr val="dk1"/>
                          </a:solidFill>
                          <a:latin typeface="Verdana"/>
                          <a:ea typeface="Verdana"/>
                          <a:cs typeface="Verdana"/>
                          <a:sym typeface="Verdana"/>
                        </a:rPr>
                        <a:t>2  </a:t>
                      </a:r>
                      <a:r>
                        <a:rPr lang="en-US" sz="3600" b="1" dirty="0">
                          <a:solidFill>
                            <a:schemeClr val="dk1"/>
                          </a:solidFill>
                          <a:latin typeface="Verdana"/>
                          <a:ea typeface="Verdana"/>
                          <a:cs typeface="Verdana"/>
                          <a:sym typeface="Verdana"/>
                        </a:rPr>
                        <a:t>THEN </a:t>
                      </a:r>
                      <a:endParaRPr sz="45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2400"/>
                        <a:buFont typeface="Verdana"/>
                        <a:buNone/>
                        <a:tabLst/>
                        <a:defRPr/>
                      </a:pPr>
                      <a:r>
                        <a:rPr lang="en-US" sz="4500" b="0" i="0" u="none" strike="noStrike" cap="none" dirty="0" err="1" smtClean="0">
                          <a:solidFill>
                            <a:srgbClr val="000000"/>
                          </a:solidFill>
                          <a:effectLst/>
                          <a:latin typeface="Wingdings"/>
                          <a:ea typeface="Arial"/>
                          <a:cs typeface="Arial"/>
                          <a:sym typeface="Arial"/>
                        </a:rPr>
                        <a:t>þ</a:t>
                      </a:r>
                      <a:r>
                        <a:rPr lang="en-US" sz="4500" b="0" i="0" u="none" strike="noStrike" cap="none" baseline="0" dirty="0" smtClean="0">
                          <a:solidFill>
                            <a:srgbClr val="000000"/>
                          </a:solidFill>
                          <a:effectLst/>
                          <a:latin typeface="Arial"/>
                          <a:ea typeface="Arial"/>
                          <a:cs typeface="Arial"/>
                          <a:sym typeface="Arial"/>
                        </a:rPr>
                        <a:t>  </a:t>
                      </a:r>
                      <a:r>
                        <a:rPr lang="en-US" sz="3600" b="1" u="none" strike="noStrike" cap="none" dirty="0" smtClean="0">
                          <a:latin typeface="Verdana"/>
                          <a:ea typeface="Verdana"/>
                          <a:cs typeface="Verdana"/>
                          <a:sym typeface="Verdana"/>
                        </a:rPr>
                        <a:t>DONE</a:t>
                      </a:r>
                      <a:endParaRPr lang="en-US" sz="3600" b="1" u="none" strike="noStrike" cap="none" dirty="0">
                        <a:latin typeface="Verdana"/>
                        <a:ea typeface="Verdana"/>
                        <a:cs typeface="Verdana"/>
                        <a:sym typeface="Verdana"/>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bl>
          </a:graphicData>
        </a:graphic>
      </p:graphicFrame>
      <p:sp>
        <p:nvSpPr>
          <p:cNvPr id="211" name="Google Shape;211;p23"/>
          <p:cNvSpPr txBox="1"/>
          <p:nvPr/>
        </p:nvSpPr>
        <p:spPr>
          <a:xfrm>
            <a:off x="6466422" y="1071840"/>
            <a:ext cx="2549026" cy="214799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2400" b="0" i="0" u="none" strike="noStrike" cap="none">
                <a:solidFill>
                  <a:schemeClr val="dk1"/>
                </a:solidFill>
                <a:latin typeface="Calibri"/>
                <a:ea typeface="Calibri"/>
                <a:cs typeface="Calibri"/>
                <a:sym typeface="Calibri"/>
              </a:rPr>
              <a:t>TEMPERATURE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000000"/>
              </a:solidFill>
              <a:latin typeface="Calibri"/>
              <a:ea typeface="Calibri"/>
              <a:cs typeface="Calibri"/>
              <a:sym typeface="Calibri"/>
            </a:endParaRPr>
          </a:p>
        </p:txBody>
      </p:sp>
      <p:sp>
        <p:nvSpPr>
          <p:cNvPr id="212" name="Google Shape;212;p23"/>
          <p:cNvSpPr txBox="1"/>
          <p:nvPr/>
        </p:nvSpPr>
        <p:spPr>
          <a:xfrm>
            <a:off x="6466434" y="4151497"/>
            <a:ext cx="2549100" cy="21480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CHECK OXYGEN</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000000"/>
              </a:solidFill>
              <a:latin typeface="Calibri"/>
              <a:ea typeface="Calibri"/>
              <a:cs typeface="Calibri"/>
              <a:sym typeface="Calibri"/>
            </a:endParaRPr>
          </a:p>
        </p:txBody>
      </p:sp>
      <p:sp>
        <p:nvSpPr>
          <p:cNvPr id="213" name="Google Shape;213;p23"/>
          <p:cNvSpPr txBox="1"/>
          <p:nvPr/>
        </p:nvSpPr>
        <p:spPr>
          <a:xfrm>
            <a:off x="159658" y="4144115"/>
            <a:ext cx="2625651" cy="214799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400"/>
              <a:buFont typeface="Arial"/>
              <a:buNone/>
            </a:pPr>
            <a:r>
              <a:rPr lang="en-US" sz="2400" b="0" i="0" u="none" strike="noStrike" cap="none">
                <a:solidFill>
                  <a:schemeClr val="dk1"/>
                </a:solidFill>
                <a:latin typeface="Calibri"/>
                <a:ea typeface="Calibri"/>
                <a:cs typeface="Calibri"/>
                <a:sym typeface="Calibri"/>
              </a:rPr>
              <a:t>BLOOD PRESSURE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000000"/>
              </a:solidFill>
              <a:latin typeface="Calibri"/>
              <a:ea typeface="Calibri"/>
              <a:cs typeface="Calibri"/>
              <a:sym typeface="Calibri"/>
            </a:endParaRPr>
          </a:p>
        </p:txBody>
      </p:sp>
      <p:sp>
        <p:nvSpPr>
          <p:cNvPr id="214" name="Google Shape;214;p23"/>
          <p:cNvSpPr txBox="1"/>
          <p:nvPr/>
        </p:nvSpPr>
        <p:spPr>
          <a:xfrm>
            <a:off x="146401" y="1071765"/>
            <a:ext cx="2625651" cy="2147994"/>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400" b="0" i="0" u="none" strike="noStrike" cap="none">
                <a:solidFill>
                  <a:schemeClr val="dk1"/>
                </a:solidFill>
                <a:latin typeface="Calibri"/>
                <a:ea typeface="Calibri"/>
                <a:cs typeface="Calibri"/>
                <a:sym typeface="Calibri"/>
              </a:rPr>
              <a:t>LISTEN TO BREATH</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5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000000"/>
              </a:solidFill>
              <a:latin typeface="Calibri"/>
              <a:ea typeface="Calibri"/>
              <a:cs typeface="Calibri"/>
              <a:sym typeface="Calibri"/>
            </a:endParaRPr>
          </a:p>
        </p:txBody>
      </p:sp>
      <p:pic>
        <p:nvPicPr>
          <p:cNvPr id="215" name="Google Shape;215;p23"/>
          <p:cNvPicPr preferRelativeResize="0"/>
          <p:nvPr/>
        </p:nvPicPr>
        <p:blipFill rotWithShape="1">
          <a:blip r:embed="rId4">
            <a:alphaModFix/>
          </a:blip>
          <a:srcRect l="8647" r="14267"/>
          <a:stretch/>
        </p:blipFill>
        <p:spPr>
          <a:xfrm>
            <a:off x="562634" y="1576769"/>
            <a:ext cx="1768171" cy="1584528"/>
          </a:xfrm>
          <a:prstGeom prst="rect">
            <a:avLst/>
          </a:prstGeom>
          <a:noFill/>
          <a:ln>
            <a:noFill/>
          </a:ln>
        </p:spPr>
      </p:pic>
      <p:pic>
        <p:nvPicPr>
          <p:cNvPr id="217" name="Google Shape;217;p23"/>
          <p:cNvPicPr preferRelativeResize="0">
            <a:picLocks noGrp="1"/>
          </p:cNvPicPr>
          <p:nvPr>
            <p:ph type="body" idx="4294967295"/>
          </p:nvPr>
        </p:nvPicPr>
        <p:blipFill rotWithShape="1">
          <a:blip r:embed="rId3">
            <a:alphaModFix/>
          </a:blip>
          <a:srcRect l="30571" t="61081" r="37515"/>
          <a:stretch/>
        </p:blipFill>
        <p:spPr>
          <a:xfrm>
            <a:off x="584814" y="4668661"/>
            <a:ext cx="1679155" cy="1586491"/>
          </a:xfrm>
          <a:prstGeom prst="rect">
            <a:avLst/>
          </a:prstGeom>
          <a:noFill/>
          <a:ln>
            <a:noFill/>
          </a:ln>
        </p:spPr>
      </p:pic>
      <p:pic>
        <p:nvPicPr>
          <p:cNvPr id="218" name="Google Shape;218;p23"/>
          <p:cNvPicPr preferRelativeResize="0"/>
          <p:nvPr/>
        </p:nvPicPr>
        <p:blipFill rotWithShape="1">
          <a:blip r:embed="rId5">
            <a:alphaModFix/>
          </a:blip>
          <a:srcRect t="19048"/>
          <a:stretch/>
        </p:blipFill>
        <p:spPr>
          <a:xfrm>
            <a:off x="7034489" y="1607703"/>
            <a:ext cx="1560377" cy="1502932"/>
          </a:xfrm>
          <a:prstGeom prst="rect">
            <a:avLst/>
          </a:prstGeom>
          <a:noFill/>
          <a:ln>
            <a:noFill/>
          </a:ln>
        </p:spPr>
      </p:pic>
      <p:sp>
        <p:nvSpPr>
          <p:cNvPr id="14" name="Google Shape;307;p28"/>
          <p:cNvSpPr txBox="1"/>
          <p:nvPr/>
        </p:nvSpPr>
        <p:spPr>
          <a:xfrm>
            <a:off x="0" y="6436057"/>
            <a:ext cx="9144000" cy="407344"/>
          </a:xfrm>
          <a:prstGeom prst="rect">
            <a:avLst/>
          </a:prstGeom>
          <a:noFill/>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3C4043"/>
                </a:solidFill>
                <a:highlight>
                  <a:srgbClr val="FFFFFF"/>
                </a:highlight>
                <a:latin typeface="Roboto"/>
                <a:ea typeface="Roboto"/>
                <a:cs typeface="Roboto"/>
                <a:sym typeface="Roboto"/>
              </a:rPr>
              <a:t>Point to </a:t>
            </a:r>
            <a:r>
              <a:rPr lang="en-US" sz="1200" b="0" i="0" u="none" strike="noStrike" cap="none" dirty="0" smtClean="0">
                <a:solidFill>
                  <a:srgbClr val="3C4043"/>
                </a:solidFill>
                <a:highlight>
                  <a:srgbClr val="FFFFFF"/>
                </a:highlight>
                <a:latin typeface="Roboto"/>
                <a:ea typeface="Roboto"/>
                <a:cs typeface="Roboto"/>
                <a:sym typeface="Roboto"/>
              </a:rPr>
              <a:t>targets, starting with “First + item/activity,” </a:t>
            </a:r>
            <a:r>
              <a:rPr lang="en-US" sz="1200" b="0" i="0" u="none" strike="noStrike" cap="none" dirty="0">
                <a:solidFill>
                  <a:srgbClr val="3C4043"/>
                </a:solidFill>
                <a:highlight>
                  <a:srgbClr val="FFFFFF"/>
                </a:highlight>
                <a:latin typeface="Roboto"/>
                <a:ea typeface="Roboto"/>
                <a:cs typeface="Roboto"/>
                <a:sym typeface="Roboto"/>
              </a:rPr>
              <a:t>to tell your patient what is about to happen. Say the message out loud as you point. For example, "First eat. Then game." or "First </a:t>
            </a:r>
            <a:r>
              <a:rPr lang="en-US" sz="1200" b="0" i="0" u="none" strike="noStrike" cap="none" dirty="0" smtClean="0">
                <a:solidFill>
                  <a:srgbClr val="3C4043"/>
                </a:solidFill>
                <a:highlight>
                  <a:srgbClr val="FFFFFF"/>
                </a:highlight>
                <a:latin typeface="Roboto"/>
                <a:ea typeface="Roboto"/>
                <a:cs typeface="Roboto"/>
                <a:sym typeface="Roboto"/>
              </a:rPr>
              <a:t>temperature. </a:t>
            </a:r>
            <a:r>
              <a:rPr lang="en-US" sz="1200" b="0" i="0" u="none" strike="noStrike" cap="none" dirty="0">
                <a:solidFill>
                  <a:srgbClr val="3C4043"/>
                </a:solidFill>
                <a:highlight>
                  <a:srgbClr val="FFFFFF"/>
                </a:highlight>
                <a:latin typeface="Roboto"/>
                <a:ea typeface="Roboto"/>
                <a:cs typeface="Roboto"/>
                <a:sym typeface="Roboto"/>
              </a:rPr>
              <a:t>Then </a:t>
            </a:r>
            <a:r>
              <a:rPr lang="en-US" sz="1200" dirty="0" smtClean="0">
                <a:solidFill>
                  <a:srgbClr val="3C4043"/>
                </a:solidFill>
                <a:highlight>
                  <a:srgbClr val="FFFFFF"/>
                </a:highlight>
                <a:latin typeface="Roboto"/>
                <a:ea typeface="Roboto"/>
                <a:cs typeface="Roboto"/>
                <a:sym typeface="Roboto"/>
              </a:rPr>
              <a:t>blood pressure</a:t>
            </a:r>
            <a:r>
              <a:rPr lang="en-US" sz="1200" b="0" i="0" u="none" strike="noStrike" cap="none" dirty="0" smtClean="0">
                <a:solidFill>
                  <a:srgbClr val="3C4043"/>
                </a:solidFill>
                <a:highlight>
                  <a:srgbClr val="FFFFFF"/>
                </a:highlight>
                <a:latin typeface="Roboto"/>
                <a:ea typeface="Roboto"/>
                <a:cs typeface="Roboto"/>
                <a:sym typeface="Roboto"/>
              </a:rPr>
              <a:t>. Done."</a:t>
            </a:r>
            <a:endParaRPr sz="1200" b="0" i="0" u="none" strike="noStrike" cap="none" dirty="0">
              <a:solidFill>
                <a:srgbClr val="000000"/>
              </a:solidFill>
              <a:latin typeface="Arial"/>
              <a:ea typeface="Arial"/>
              <a:cs typeface="Arial"/>
              <a:sym typeface="Arial"/>
            </a:endParaRPr>
          </a:p>
        </p:txBody>
      </p:sp>
      <p:pic>
        <p:nvPicPr>
          <p:cNvPr id="15" name="Google Shape;252;p25"/>
          <p:cNvPicPr preferRelativeResize="0"/>
          <p:nvPr/>
        </p:nvPicPr>
        <p:blipFill rotWithShape="1">
          <a:blip r:embed="rId6">
            <a:alphaModFix/>
          </a:blip>
          <a:srcRect b="10152"/>
          <a:stretch/>
        </p:blipFill>
        <p:spPr>
          <a:xfrm>
            <a:off x="7228758" y="4705527"/>
            <a:ext cx="1145356" cy="146994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1472</Words>
  <Application>Microsoft Office PowerPoint</Application>
  <PresentationFormat>On-screen Show (4:3)</PresentationFormat>
  <Paragraphs>237</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Times New Roman</vt:lpstr>
      <vt:lpstr>Roboto</vt:lpstr>
      <vt:lpstr>Arial</vt:lpstr>
      <vt:lpstr>Wingdings</vt:lpstr>
      <vt:lpstr>Verdana</vt:lpstr>
      <vt:lpstr>Calibri</vt:lpstr>
      <vt:lpstr>Office Theme</vt:lpstr>
      <vt:lpstr>Comprehension Supports for Patients </vt:lpstr>
      <vt:lpstr>Comprehension Supports for Patients: Purpose</vt:lpstr>
      <vt:lpstr>Comprehension Supports for Patients:  Instructions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Comprehension Supports for Patients</dc:title>
  <dc:creator>Santiago, Rachel</dc:creator>
  <cp:lastModifiedBy>Santiago, Rachel</cp:lastModifiedBy>
  <cp:revision>12</cp:revision>
  <dcterms:modified xsi:type="dcterms:W3CDTF">2020-05-13T13:03:18Z</dcterms:modified>
</cp:coreProperties>
</file>