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7" r:id="rId2"/>
    <p:sldId id="259" r:id="rId3"/>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p:cViewPr varScale="1">
        <p:scale>
          <a:sx n="111" d="100"/>
          <a:sy n="111" d="100"/>
        </p:scale>
        <p:origin x="48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009B4F-3A17-4039-8518-584C5E24E185}" type="datetimeFigureOut">
              <a:rPr lang="en-US" smtClean="0"/>
              <a:t>3/18/2020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C541DB-8788-40B4-867A-114839B0BD71}" type="slidenum">
              <a:rPr lang="en-US" smtClean="0"/>
              <a:t>‹#›</a:t>
            </a:fld>
            <a:endParaRPr lang="en-US"/>
          </a:p>
        </p:txBody>
      </p:sp>
    </p:spTree>
    <p:extLst>
      <p:ext uri="{BB962C8B-B14F-4D97-AF65-F5344CB8AC3E}">
        <p14:creationId xmlns:p14="http://schemas.microsoft.com/office/powerpoint/2010/main" val="172034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716d261967_17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716d261967_1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Pain Board</a:t>
            </a:r>
            <a:endParaRPr/>
          </a:p>
        </p:txBody>
      </p:sp>
    </p:spTree>
    <p:extLst>
      <p:ext uri="{BB962C8B-B14F-4D97-AF65-F5344CB8AC3E}">
        <p14:creationId xmlns:p14="http://schemas.microsoft.com/office/powerpoint/2010/main" val="1964050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88599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2838834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107490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6064" y="6596938"/>
            <a:ext cx="6858000" cy="217932"/>
          </a:xfrm>
        </p:spPr>
        <p:txBody>
          <a:bodyPr>
            <a:normAutofit/>
          </a:bodyPr>
          <a:lstStyle>
            <a:lvl1pPr marL="0" indent="0" algn="ctr">
              <a:buNone/>
              <a:defRPr sz="1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7" name="Picture 6"/>
          <p:cNvPicPr>
            <a:picLocks noChangeAspect="1"/>
          </p:cNvPicPr>
          <p:nvPr userDrawn="1"/>
        </p:nvPicPr>
        <p:blipFill>
          <a:blip r:embed="rId2"/>
          <a:stretch>
            <a:fillRect/>
          </a:stretch>
        </p:blipFill>
        <p:spPr>
          <a:xfrm>
            <a:off x="7699073" y="6003985"/>
            <a:ext cx="624019" cy="686705"/>
          </a:xfrm>
          <a:prstGeom prst="rect">
            <a:avLst/>
          </a:prstGeom>
        </p:spPr>
      </p:pic>
      <p:pic>
        <p:nvPicPr>
          <p:cNvPr id="8" name="Picture 7"/>
          <p:cNvPicPr>
            <a:picLocks noChangeAspect="1"/>
          </p:cNvPicPr>
          <p:nvPr userDrawn="1"/>
        </p:nvPicPr>
        <p:blipFill>
          <a:blip r:embed="rId3"/>
          <a:stretch>
            <a:fillRect/>
          </a:stretch>
        </p:blipFill>
        <p:spPr>
          <a:xfrm>
            <a:off x="98807" y="6514754"/>
            <a:ext cx="847257" cy="300116"/>
          </a:xfrm>
          <a:prstGeom prst="rect">
            <a:avLst/>
          </a:prstGeom>
        </p:spPr>
      </p:pic>
      <p:sp>
        <p:nvSpPr>
          <p:cNvPr id="9" name="TextBox 8"/>
          <p:cNvSpPr txBox="1"/>
          <p:nvPr userDrawn="1"/>
        </p:nvSpPr>
        <p:spPr>
          <a:xfrm>
            <a:off x="6920079" y="6630172"/>
            <a:ext cx="2182008" cy="261610"/>
          </a:xfrm>
          <a:prstGeom prst="rect">
            <a:avLst/>
          </a:prstGeom>
          <a:noFill/>
        </p:spPr>
        <p:txBody>
          <a:bodyPr wrap="none" rtlCol="0">
            <a:spAutoFit/>
          </a:bodyPr>
          <a:lstStyle/>
          <a:p>
            <a:r>
              <a:rPr lang="en-US" sz="1100" i="1" dirty="0">
                <a:solidFill>
                  <a:schemeClr val="accent1">
                    <a:lumMod val="75000"/>
                  </a:schemeClr>
                </a:solidFill>
              </a:rPr>
              <a:t>Patientprovidercommunication.org</a:t>
            </a:r>
          </a:p>
        </p:txBody>
      </p:sp>
    </p:spTree>
    <p:extLst>
      <p:ext uri="{BB962C8B-B14F-4D97-AF65-F5344CB8AC3E}">
        <p14:creationId xmlns:p14="http://schemas.microsoft.com/office/powerpoint/2010/main" val="1846537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1B20C6-AA0D-4414-9C4A-60DE375B85A8}" type="datetimeFigureOut">
              <a:rPr lang="en-US" smtClean="0"/>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3045557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B1B20C6-AA0D-4414-9C4A-60DE375B85A8}" type="datetimeFigureOut">
              <a:rPr lang="en-US" smtClean="0"/>
              <a:t>3/18/2020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002661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1B20C6-AA0D-4414-9C4A-60DE375B85A8}" type="datetimeFigureOut">
              <a:rPr lang="en-US" smtClean="0"/>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236567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1B20C6-AA0D-4414-9C4A-60DE375B85A8}" type="datetimeFigureOut">
              <a:rPr lang="en-US" smtClean="0"/>
              <a:t>3/18/2020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93250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1B20C6-AA0D-4414-9C4A-60DE375B85A8}" type="datetimeFigureOut">
              <a:rPr lang="en-US" smtClean="0"/>
              <a:t>3/18/2020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4262797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1B20C6-AA0D-4414-9C4A-60DE375B85A8}" type="datetimeFigureOut">
              <a:rPr lang="en-US" smtClean="0"/>
              <a:t>3/18/2020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3149689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1B20C6-AA0D-4414-9C4A-60DE375B85A8}" type="datetimeFigureOut">
              <a:rPr lang="en-US" smtClean="0"/>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06054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1B20C6-AA0D-4414-9C4A-60DE375B85A8}" type="datetimeFigureOut">
              <a:rPr lang="en-US" smtClean="0"/>
              <a:t>3/18/2020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8B096-C3E8-4F2C-9C50-392648E20F9E}" type="slidenum">
              <a:rPr lang="en-US" smtClean="0"/>
              <a:t>‹#›</a:t>
            </a:fld>
            <a:endParaRPr lang="en-US"/>
          </a:p>
        </p:txBody>
      </p:sp>
    </p:spTree>
    <p:extLst>
      <p:ext uri="{BB962C8B-B14F-4D97-AF65-F5344CB8AC3E}">
        <p14:creationId xmlns:p14="http://schemas.microsoft.com/office/powerpoint/2010/main" val="1792776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1B20C6-AA0D-4414-9C4A-60DE375B85A8}" type="datetimeFigureOut">
              <a:rPr lang="en-US" smtClean="0"/>
              <a:t>3/18/2020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48B096-C3E8-4F2C-9C50-392648E20F9E}" type="slidenum">
              <a:rPr lang="en-US" smtClean="0"/>
              <a:t>‹#›</a:t>
            </a:fld>
            <a:endParaRPr lang="en-US"/>
          </a:p>
        </p:txBody>
      </p:sp>
    </p:spTree>
    <p:extLst>
      <p:ext uri="{BB962C8B-B14F-4D97-AF65-F5344CB8AC3E}">
        <p14:creationId xmlns:p14="http://schemas.microsoft.com/office/powerpoint/2010/main" val="13034918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1"/>
          <p:cNvPicPr preferRelativeResize="0"/>
          <p:nvPr/>
        </p:nvPicPr>
        <p:blipFill>
          <a:blip r:embed="rId3">
            <a:alphaModFix/>
          </a:blip>
          <a:stretch>
            <a:fillRect/>
          </a:stretch>
        </p:blipFill>
        <p:spPr>
          <a:xfrm>
            <a:off x="3596765" y="938641"/>
            <a:ext cx="1906975" cy="3453284"/>
          </a:xfrm>
          <a:prstGeom prst="rect">
            <a:avLst/>
          </a:prstGeom>
          <a:noFill/>
          <a:ln>
            <a:noFill/>
          </a:ln>
        </p:spPr>
      </p:pic>
      <p:pic>
        <p:nvPicPr>
          <p:cNvPr id="145" name="Google Shape;145;p21"/>
          <p:cNvPicPr preferRelativeResize="0"/>
          <p:nvPr/>
        </p:nvPicPr>
        <p:blipFill>
          <a:blip r:embed="rId4">
            <a:alphaModFix/>
          </a:blip>
          <a:stretch>
            <a:fillRect/>
          </a:stretch>
        </p:blipFill>
        <p:spPr>
          <a:xfrm>
            <a:off x="79525" y="1284851"/>
            <a:ext cx="1710150" cy="1903025"/>
          </a:xfrm>
          <a:prstGeom prst="rect">
            <a:avLst/>
          </a:prstGeom>
          <a:noFill/>
          <a:ln>
            <a:noFill/>
          </a:ln>
        </p:spPr>
      </p:pic>
      <p:sp>
        <p:nvSpPr>
          <p:cNvPr id="146" name="Google Shape;146;p21"/>
          <p:cNvSpPr txBox="1"/>
          <p:nvPr/>
        </p:nvSpPr>
        <p:spPr>
          <a:xfrm>
            <a:off x="118750" y="938650"/>
            <a:ext cx="1772700" cy="493200"/>
          </a:xfrm>
          <a:prstGeom prst="rect">
            <a:avLst/>
          </a:prstGeom>
          <a:noFill/>
          <a:ln>
            <a:noFill/>
          </a:ln>
        </p:spPr>
        <p:txBody>
          <a:bodyPr spcFirstLastPara="1" wrap="square" lIns="91425" tIns="91425" rIns="91425" bIns="91425" anchor="t" anchorCtr="0">
            <a:noAutofit/>
          </a:bodyPr>
          <a:lstStyle/>
          <a:p>
            <a:r>
              <a:rPr lang="en" sz="2000" b="1"/>
              <a:t>I AM IN PAIN</a:t>
            </a:r>
            <a:endParaRPr sz="2000" b="1"/>
          </a:p>
        </p:txBody>
      </p:sp>
      <p:graphicFrame>
        <p:nvGraphicFramePr>
          <p:cNvPr id="147" name="Google Shape;147;p21"/>
          <p:cNvGraphicFramePr/>
          <p:nvPr/>
        </p:nvGraphicFramePr>
        <p:xfrm>
          <a:off x="118750" y="4820635"/>
          <a:ext cx="8862975" cy="1531590"/>
        </p:xfrm>
        <a:graphic>
          <a:graphicData uri="http://schemas.openxmlformats.org/drawingml/2006/table">
            <a:tbl>
              <a:tblPr>
                <a:noFill/>
              </a:tblPr>
              <a:tblGrid>
                <a:gridCol w="805725">
                  <a:extLst>
                    <a:ext uri="{9D8B030D-6E8A-4147-A177-3AD203B41FA5}">
                      <a16:colId xmlns:a16="http://schemas.microsoft.com/office/drawing/2014/main" val="20000"/>
                    </a:ext>
                  </a:extLst>
                </a:gridCol>
                <a:gridCol w="805725">
                  <a:extLst>
                    <a:ext uri="{9D8B030D-6E8A-4147-A177-3AD203B41FA5}">
                      <a16:colId xmlns:a16="http://schemas.microsoft.com/office/drawing/2014/main" val="20001"/>
                    </a:ext>
                  </a:extLst>
                </a:gridCol>
                <a:gridCol w="805725">
                  <a:extLst>
                    <a:ext uri="{9D8B030D-6E8A-4147-A177-3AD203B41FA5}">
                      <a16:colId xmlns:a16="http://schemas.microsoft.com/office/drawing/2014/main" val="20002"/>
                    </a:ext>
                  </a:extLst>
                </a:gridCol>
                <a:gridCol w="805725">
                  <a:extLst>
                    <a:ext uri="{9D8B030D-6E8A-4147-A177-3AD203B41FA5}">
                      <a16:colId xmlns:a16="http://schemas.microsoft.com/office/drawing/2014/main" val="20003"/>
                    </a:ext>
                  </a:extLst>
                </a:gridCol>
                <a:gridCol w="805725">
                  <a:extLst>
                    <a:ext uri="{9D8B030D-6E8A-4147-A177-3AD203B41FA5}">
                      <a16:colId xmlns:a16="http://schemas.microsoft.com/office/drawing/2014/main" val="20004"/>
                    </a:ext>
                  </a:extLst>
                </a:gridCol>
                <a:gridCol w="805725">
                  <a:extLst>
                    <a:ext uri="{9D8B030D-6E8A-4147-A177-3AD203B41FA5}">
                      <a16:colId xmlns:a16="http://schemas.microsoft.com/office/drawing/2014/main" val="20005"/>
                    </a:ext>
                  </a:extLst>
                </a:gridCol>
                <a:gridCol w="805725">
                  <a:extLst>
                    <a:ext uri="{9D8B030D-6E8A-4147-A177-3AD203B41FA5}">
                      <a16:colId xmlns:a16="http://schemas.microsoft.com/office/drawing/2014/main" val="20006"/>
                    </a:ext>
                  </a:extLst>
                </a:gridCol>
                <a:gridCol w="805725">
                  <a:extLst>
                    <a:ext uri="{9D8B030D-6E8A-4147-A177-3AD203B41FA5}">
                      <a16:colId xmlns:a16="http://schemas.microsoft.com/office/drawing/2014/main" val="20007"/>
                    </a:ext>
                  </a:extLst>
                </a:gridCol>
                <a:gridCol w="805725">
                  <a:extLst>
                    <a:ext uri="{9D8B030D-6E8A-4147-A177-3AD203B41FA5}">
                      <a16:colId xmlns:a16="http://schemas.microsoft.com/office/drawing/2014/main" val="20008"/>
                    </a:ext>
                  </a:extLst>
                </a:gridCol>
                <a:gridCol w="805725">
                  <a:extLst>
                    <a:ext uri="{9D8B030D-6E8A-4147-A177-3AD203B41FA5}">
                      <a16:colId xmlns:a16="http://schemas.microsoft.com/office/drawing/2014/main" val="20009"/>
                    </a:ext>
                  </a:extLst>
                </a:gridCol>
                <a:gridCol w="805725">
                  <a:extLst>
                    <a:ext uri="{9D8B030D-6E8A-4147-A177-3AD203B41FA5}">
                      <a16:colId xmlns:a16="http://schemas.microsoft.com/office/drawing/2014/main" val="20010"/>
                    </a:ext>
                  </a:extLst>
                </a:gridCol>
              </a:tblGrid>
              <a:tr h="1531590">
                <a:tc>
                  <a:txBody>
                    <a:bodyPr/>
                    <a:lstStyle/>
                    <a:p>
                      <a:pPr marL="0" lvl="0" indent="0" algn="ctr" rtl="0">
                        <a:spcBef>
                          <a:spcPts val="0"/>
                        </a:spcBef>
                        <a:spcAft>
                          <a:spcPts val="0"/>
                        </a:spcAft>
                        <a:buNone/>
                      </a:pPr>
                      <a:r>
                        <a:rPr lang="en" sz="4400" b="1"/>
                        <a:t>0</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1</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2</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3</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4</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5</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6</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7</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8</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9</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sz="4400" b="1"/>
                        <a:t>10</a:t>
                      </a:r>
                      <a:endParaRPr sz="4400" b="1"/>
                    </a:p>
                  </a:txBody>
                  <a:tcPr marL="91425" marR="91425" marT="91425" marB="914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48" name="Google Shape;148;p21"/>
          <p:cNvPicPr preferRelativeResize="0"/>
          <p:nvPr/>
        </p:nvPicPr>
        <p:blipFill>
          <a:blip r:embed="rId5">
            <a:alphaModFix/>
          </a:blip>
          <a:stretch>
            <a:fillRect/>
          </a:stretch>
        </p:blipFill>
        <p:spPr>
          <a:xfrm>
            <a:off x="118751" y="3998751"/>
            <a:ext cx="805725" cy="805725"/>
          </a:xfrm>
          <a:prstGeom prst="rect">
            <a:avLst/>
          </a:prstGeom>
          <a:noFill/>
          <a:ln w="38100" cap="sq" cmpd="sng">
            <a:solidFill>
              <a:srgbClr val="000000"/>
            </a:solidFill>
            <a:prstDash val="solid"/>
            <a:round/>
            <a:headEnd type="none" w="sm" len="sm"/>
            <a:tailEnd type="none" w="sm" len="sm"/>
          </a:ln>
        </p:spPr>
      </p:pic>
      <p:pic>
        <p:nvPicPr>
          <p:cNvPr id="149" name="Google Shape;149;p21"/>
          <p:cNvPicPr preferRelativeResize="0"/>
          <p:nvPr/>
        </p:nvPicPr>
        <p:blipFill>
          <a:blip r:embed="rId6">
            <a:alphaModFix/>
          </a:blip>
          <a:stretch>
            <a:fillRect/>
          </a:stretch>
        </p:blipFill>
        <p:spPr>
          <a:xfrm>
            <a:off x="8176025" y="4004930"/>
            <a:ext cx="805698" cy="784771"/>
          </a:xfrm>
          <a:prstGeom prst="rect">
            <a:avLst/>
          </a:prstGeom>
          <a:noFill/>
          <a:ln w="38100" cap="flat" cmpd="sng">
            <a:solidFill>
              <a:srgbClr val="000000"/>
            </a:solidFill>
            <a:prstDash val="solid"/>
            <a:round/>
            <a:headEnd type="none" w="sm" len="sm"/>
            <a:tailEnd type="none" w="sm" len="sm"/>
          </a:ln>
        </p:spPr>
      </p:pic>
      <p:cxnSp>
        <p:nvCxnSpPr>
          <p:cNvPr id="150" name="Google Shape;150;p21"/>
          <p:cNvCxnSpPr/>
          <p:nvPr/>
        </p:nvCxnSpPr>
        <p:spPr>
          <a:xfrm rot="10800000" flipH="1">
            <a:off x="1005050" y="4510425"/>
            <a:ext cx="7090500" cy="3300"/>
          </a:xfrm>
          <a:prstGeom prst="straightConnector1">
            <a:avLst/>
          </a:prstGeom>
          <a:noFill/>
          <a:ln w="114300" cap="flat" cmpd="sng">
            <a:solidFill>
              <a:srgbClr val="000000"/>
            </a:solidFill>
            <a:prstDash val="solid"/>
            <a:round/>
            <a:headEnd type="none" w="med" len="med"/>
            <a:tailEnd type="triangle" w="med" len="med"/>
          </a:ln>
        </p:spPr>
      </p:cxnSp>
      <p:sp>
        <p:nvSpPr>
          <p:cNvPr id="9" name="Subtitle 1"/>
          <p:cNvSpPr>
            <a:spLocks noGrp="1"/>
          </p:cNvSpPr>
          <p:nvPr>
            <p:ph type="subTitle" idx="1"/>
          </p:nvPr>
        </p:nvSpPr>
        <p:spPr>
          <a:xfrm>
            <a:off x="924476" y="6540901"/>
            <a:ext cx="6858000" cy="236465"/>
          </a:xfrm>
        </p:spPr>
        <p:txBody>
          <a:bodyPr>
            <a:noAutofit/>
          </a:bodyPr>
          <a:lstStyle/>
          <a:p>
            <a:r>
              <a:rPr lang="en-US" sz="1200" dirty="0"/>
              <a:t>Adult Pain Scale</a:t>
            </a:r>
          </a:p>
        </p:txBody>
      </p:sp>
    </p:spTree>
    <p:extLst>
      <p:ext uri="{BB962C8B-B14F-4D97-AF65-F5344CB8AC3E}">
        <p14:creationId xmlns:p14="http://schemas.microsoft.com/office/powerpoint/2010/main" val="3846165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606237" y="4510065"/>
            <a:ext cx="2015322" cy="1436173"/>
          </a:xfrm>
          <a:prstGeom prst="rect">
            <a:avLst/>
          </a:prstGeom>
          <a:ln>
            <a:solidFill>
              <a:schemeClr val="tx1"/>
            </a:solidFill>
          </a:ln>
        </p:spPr>
      </p:pic>
      <p:sp>
        <p:nvSpPr>
          <p:cNvPr id="2" name="Subtitle 1"/>
          <p:cNvSpPr>
            <a:spLocks noGrp="1"/>
          </p:cNvSpPr>
          <p:nvPr>
            <p:ph type="subTitle" idx="1"/>
          </p:nvPr>
        </p:nvSpPr>
        <p:spPr/>
        <p:txBody>
          <a:bodyPr>
            <a:normAutofit fontScale="92500" lnSpcReduction="20000"/>
          </a:bodyPr>
          <a:lstStyle/>
          <a:p>
            <a:r>
              <a:rPr lang="en-US" dirty="0"/>
              <a:t>Partner-Assisted Scanning Instructions – Pain Scale</a:t>
            </a:r>
          </a:p>
        </p:txBody>
      </p:sp>
      <p:sp>
        <p:nvSpPr>
          <p:cNvPr id="9" name="Rectangle 8"/>
          <p:cNvSpPr/>
          <p:nvPr/>
        </p:nvSpPr>
        <p:spPr>
          <a:xfrm>
            <a:off x="261257" y="118662"/>
            <a:ext cx="8882743" cy="4585871"/>
          </a:xfrm>
          <a:prstGeom prst="rect">
            <a:avLst/>
          </a:prstGeom>
        </p:spPr>
        <p:txBody>
          <a:bodyPr wrap="square">
            <a:spAutoFit/>
          </a:bodyPr>
          <a:lstStyle/>
          <a:p>
            <a:pPr algn="ctr"/>
            <a:r>
              <a:rPr lang="en-US" sz="2000" b="1" dirty="0">
                <a:solidFill>
                  <a:srgbClr val="000000"/>
                </a:solidFill>
                <a:latin typeface="Calibri" panose="020F0502020204030204" pitchFamily="34" charset="0"/>
              </a:rPr>
              <a:t>If it’s hard for patient to point, please use “partner-assisted scanning”</a:t>
            </a:r>
            <a:endParaRPr lang="en-US" sz="1400" dirty="0"/>
          </a:p>
          <a:p>
            <a:pPr algn="ctr"/>
            <a:r>
              <a:rPr lang="en-US" sz="2000" b="1" dirty="0">
                <a:solidFill>
                  <a:srgbClr val="000000"/>
                </a:solidFill>
                <a:latin typeface="Calibri" panose="020F0502020204030204" pitchFamily="34" charset="0"/>
              </a:rPr>
              <a:t>This is how:</a:t>
            </a:r>
            <a:endParaRPr lang="en-US" sz="1400" dirty="0"/>
          </a:p>
          <a:p>
            <a:pPr algn="ctr"/>
            <a:r>
              <a:rPr lang="en-US" sz="1400" b="1" dirty="0">
                <a:solidFill>
                  <a:srgbClr val="000000"/>
                </a:solidFill>
                <a:latin typeface="Calibri" panose="020F0502020204030204" pitchFamily="34" charset="0"/>
              </a:rPr>
              <a:t> </a:t>
            </a:r>
            <a:endParaRPr lang="en-US" sz="1400" dirty="0"/>
          </a:p>
          <a:p>
            <a:r>
              <a:rPr lang="en-US" sz="1400" dirty="0">
                <a:solidFill>
                  <a:srgbClr val="000000"/>
                </a:solidFill>
                <a:latin typeface="Calibri" panose="020F0502020204030204" pitchFamily="34" charset="0"/>
              </a:rPr>
              <a:t>Ask patient to focus on the communication board</a:t>
            </a:r>
          </a:p>
          <a:p>
            <a:r>
              <a:rPr lang="en-US" sz="1400" dirty="0">
                <a:solidFill>
                  <a:srgbClr val="000000"/>
                </a:solidFill>
                <a:latin typeface="Calibri" panose="020F0502020204030204" pitchFamily="34" charset="0"/>
              </a:rPr>
              <a:t>Establish patient’s “yes” (i.e. nodding, blinking, thumbs up, etc.)</a:t>
            </a:r>
            <a:endParaRPr lang="en-US" sz="1400" dirty="0"/>
          </a:p>
          <a:p>
            <a:r>
              <a:rPr lang="en-US" sz="1400" b="1" dirty="0">
                <a:solidFill>
                  <a:srgbClr val="000000"/>
                </a:solidFill>
                <a:latin typeface="Calibri" panose="020F0502020204030204" pitchFamily="34" charset="0"/>
              </a:rPr>
              <a:t> </a:t>
            </a:r>
            <a:endParaRPr lang="en-US" sz="1400" dirty="0"/>
          </a:p>
          <a:p>
            <a:pPr marL="457200"/>
            <a:r>
              <a:rPr lang="en-US" sz="1400" b="1" dirty="0">
                <a:solidFill>
                  <a:srgbClr val="000000"/>
                </a:solidFill>
                <a:latin typeface="Calibri" panose="020F0502020204030204" pitchFamily="34" charset="0"/>
              </a:rPr>
              <a:t>1.</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Proceed cell by cell across the pain </a:t>
            </a:r>
            <a:r>
              <a:rPr lang="en-US" sz="1400" b="1" dirty="0" smtClean="0">
                <a:solidFill>
                  <a:srgbClr val="000000"/>
                </a:solidFill>
                <a:latin typeface="Calibri" panose="020F0502020204030204" pitchFamily="34" charset="0"/>
              </a:rPr>
              <a:t>scale. </a:t>
            </a:r>
            <a:r>
              <a:rPr lang="en-US" sz="1400" b="1" dirty="0">
                <a:solidFill>
                  <a:srgbClr val="000000"/>
                </a:solidFill>
                <a:latin typeface="Calibri" panose="020F0502020204030204" pitchFamily="34" charset="0"/>
              </a:rPr>
              <a:t>Point to each item and ask if that is the patient’s pain level.</a:t>
            </a:r>
          </a:p>
          <a:p>
            <a:pPr marL="457200"/>
            <a:r>
              <a:rPr lang="en-US" sz="1400" b="1" dirty="0">
                <a:solidFill>
                  <a:srgbClr val="000000"/>
                </a:solidFill>
                <a:latin typeface="Calibri" panose="020F0502020204030204" pitchFamily="34" charset="0"/>
              </a:rPr>
              <a:t>2. Patient will signal </a:t>
            </a:r>
            <a:r>
              <a:rPr lang="en-US" sz="1400" b="1" dirty="0" smtClean="0">
                <a:solidFill>
                  <a:srgbClr val="000000"/>
                </a:solidFill>
                <a:latin typeface="Calibri" panose="020F0502020204030204" pitchFamily="34" charset="0"/>
              </a:rPr>
              <a:t>the </a:t>
            </a:r>
            <a:r>
              <a:rPr lang="en-US" sz="1400" b="1" dirty="0">
                <a:solidFill>
                  <a:srgbClr val="000000"/>
                </a:solidFill>
                <a:latin typeface="Calibri" panose="020F0502020204030204" pitchFamily="34" charset="0"/>
              </a:rPr>
              <a:t>desired pain scale value using established YES </a:t>
            </a:r>
            <a:r>
              <a:rPr lang="en-US" sz="1400" b="1" dirty="0" smtClean="0">
                <a:solidFill>
                  <a:srgbClr val="000000"/>
                </a:solidFill>
                <a:latin typeface="Calibri" panose="020F0502020204030204" pitchFamily="34" charset="0"/>
              </a:rPr>
              <a:t>response.</a:t>
            </a:r>
            <a:endParaRPr lang="en-US" sz="1400" dirty="0"/>
          </a:p>
          <a:p>
            <a:pPr marL="457200"/>
            <a:r>
              <a:rPr lang="en-US" sz="1400" b="1" dirty="0">
                <a:solidFill>
                  <a:srgbClr val="000000"/>
                </a:solidFill>
                <a:latin typeface="Calibri" panose="020F0502020204030204" pitchFamily="34" charset="0"/>
              </a:rPr>
              <a:t>3.</a:t>
            </a:r>
            <a:r>
              <a:rPr lang="en-US" sz="600" b="1" dirty="0">
                <a:solidFill>
                  <a:srgbClr val="000000"/>
                </a:solidFill>
                <a:latin typeface="Times New Roman" panose="02020603050405020304" pitchFamily="18" charset="0"/>
              </a:rPr>
              <a:t>   </a:t>
            </a:r>
            <a:r>
              <a:rPr lang="en-US" sz="1400" b="1" dirty="0">
                <a:solidFill>
                  <a:srgbClr val="000000"/>
                </a:solidFill>
                <a:latin typeface="Calibri" panose="020F0502020204030204" pitchFamily="34" charset="0"/>
              </a:rPr>
              <a:t>Confirm the selection &amp; repeat if </a:t>
            </a:r>
            <a:r>
              <a:rPr lang="en-US" sz="1400" b="1" dirty="0" smtClean="0">
                <a:solidFill>
                  <a:srgbClr val="000000"/>
                </a:solidFill>
                <a:latin typeface="Calibri" panose="020F0502020204030204" pitchFamily="34" charset="0"/>
              </a:rPr>
              <a:t>necessary.</a:t>
            </a:r>
            <a:endParaRPr lang="en-US" sz="1400" dirty="0"/>
          </a:p>
          <a:p>
            <a:r>
              <a:rPr lang="en-US" sz="1400" dirty="0">
                <a:solidFill>
                  <a:srgbClr val="000000"/>
                </a:solidFill>
                <a:latin typeface="Calibri" panose="020F0502020204030204" pitchFamily="34" charset="0"/>
              </a:rPr>
              <a:t> </a:t>
            </a:r>
            <a:endParaRPr lang="en-US" sz="1400" dirty="0"/>
          </a:p>
          <a:p>
            <a:pPr algn="ctr"/>
            <a:r>
              <a:rPr lang="en-US" sz="1400" b="1" u="sng" dirty="0">
                <a:solidFill>
                  <a:srgbClr val="000000"/>
                </a:solidFill>
                <a:latin typeface="Calibri" panose="020F0502020204030204" pitchFamily="34" charset="0"/>
              </a:rPr>
              <a:t>Additional Considerations:</a:t>
            </a:r>
            <a:endParaRPr lang="en-US" sz="1400" dirty="0"/>
          </a:p>
          <a:p>
            <a:pPr marL="742950" indent="-285750">
              <a:buFont typeface="Arial" panose="020B0604020202020204" pitchFamily="34" charset="0"/>
              <a:buChar char="•"/>
            </a:pPr>
            <a:r>
              <a:rPr lang="en-US" sz="1400" dirty="0">
                <a:solidFill>
                  <a:srgbClr val="000000"/>
                </a:solidFill>
                <a:latin typeface="+mj-lt"/>
              </a:rPr>
              <a:t>Hold this tool ~12 inches (~30 cm) from the patient’s </a:t>
            </a:r>
            <a:r>
              <a:rPr lang="en-US" sz="1400" dirty="0" smtClean="0">
                <a:solidFill>
                  <a:srgbClr val="000000"/>
                </a:solidFill>
                <a:latin typeface="+mj-lt"/>
              </a:rPr>
              <a:t>face.</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Ensure good lighting, head positioning, and </a:t>
            </a:r>
            <a:r>
              <a:rPr lang="en-US" sz="1400" dirty="0" smtClean="0">
                <a:solidFill>
                  <a:srgbClr val="000000"/>
                </a:solidFill>
                <a:latin typeface="+mj-lt"/>
              </a:rPr>
              <a:t>vision.</a:t>
            </a:r>
            <a:endParaRPr lang="en-US" sz="1400" dirty="0">
              <a:solidFill>
                <a:srgbClr val="000000"/>
              </a:solidFill>
              <a:latin typeface="+mj-lt"/>
            </a:endParaRPr>
          </a:p>
          <a:p>
            <a:pPr marL="742950" indent="-285750">
              <a:buFont typeface="Arial" panose="020B0604020202020204" pitchFamily="34" charset="0"/>
              <a:buChar char="•"/>
            </a:pPr>
            <a:r>
              <a:rPr lang="en-US" sz="1400" dirty="0">
                <a:solidFill>
                  <a:srgbClr val="000000"/>
                </a:solidFill>
                <a:latin typeface="+mj-lt"/>
              </a:rPr>
              <a:t>Speak </a:t>
            </a:r>
            <a:r>
              <a:rPr lang="en-US" sz="1400" b="1" dirty="0">
                <a:solidFill>
                  <a:srgbClr val="000000"/>
                </a:solidFill>
                <a:latin typeface="+mj-lt"/>
              </a:rPr>
              <a:t>loudly</a:t>
            </a:r>
            <a:r>
              <a:rPr lang="en-US" sz="1400" dirty="0">
                <a:solidFill>
                  <a:srgbClr val="000000"/>
                </a:solidFill>
                <a:latin typeface="+mj-lt"/>
              </a:rPr>
              <a:t> and </a:t>
            </a:r>
            <a:r>
              <a:rPr lang="en-US" sz="1400" b="1" dirty="0">
                <a:solidFill>
                  <a:srgbClr val="000000"/>
                </a:solidFill>
                <a:latin typeface="+mj-lt"/>
              </a:rPr>
              <a:t>clearly</a:t>
            </a:r>
            <a:r>
              <a:rPr lang="en-US" sz="1400" dirty="0">
                <a:solidFill>
                  <a:srgbClr val="000000"/>
                </a:solidFill>
                <a:latin typeface="+mj-lt"/>
              </a:rPr>
              <a:t> using </a:t>
            </a:r>
            <a:r>
              <a:rPr lang="en-US" sz="1400" b="1" dirty="0">
                <a:solidFill>
                  <a:srgbClr val="000000"/>
                </a:solidFill>
                <a:latin typeface="+mj-lt"/>
              </a:rPr>
              <a:t>simple </a:t>
            </a:r>
            <a:r>
              <a:rPr lang="en-US" sz="1400" b="1" dirty="0" smtClean="0">
                <a:solidFill>
                  <a:srgbClr val="000000"/>
                </a:solidFill>
                <a:latin typeface="+mj-lt"/>
              </a:rPr>
              <a:t>language.</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Wearing masks and other PPE may make it difficult to understand </a:t>
            </a:r>
            <a:r>
              <a:rPr lang="en-US" sz="1400" dirty="0" smtClean="0">
                <a:solidFill>
                  <a:srgbClr val="000000"/>
                </a:solidFill>
                <a:latin typeface="+mj-lt"/>
              </a:rPr>
              <a:t>speech</a:t>
            </a:r>
            <a:r>
              <a:rPr lang="en-US" sz="1400" dirty="0">
                <a:solidFill>
                  <a:srgbClr val="000000"/>
                </a:solidFill>
                <a:latin typeface="+mj-lt"/>
              </a:rPr>
              <a:t>. Consider using communication tools when speaking to </a:t>
            </a:r>
            <a:r>
              <a:rPr lang="en-US" sz="1400" smtClean="0">
                <a:solidFill>
                  <a:srgbClr val="000000"/>
                </a:solidFill>
                <a:latin typeface="+mj-lt"/>
              </a:rPr>
              <a:t>the patient </a:t>
            </a:r>
            <a:r>
              <a:rPr lang="en-US" sz="1400" dirty="0">
                <a:solidFill>
                  <a:srgbClr val="000000"/>
                </a:solidFill>
                <a:latin typeface="+mj-lt"/>
              </a:rPr>
              <a:t>as well.</a:t>
            </a:r>
            <a:endParaRPr lang="en-US" sz="1400" dirty="0">
              <a:latin typeface="+mj-lt"/>
            </a:endParaRPr>
          </a:p>
          <a:p>
            <a:pPr marL="742950" indent="-285750">
              <a:buFont typeface="Arial" panose="020B0604020202020204" pitchFamily="34" charset="0"/>
              <a:buChar char="•"/>
            </a:pPr>
            <a:r>
              <a:rPr lang="en-US" sz="1400" dirty="0">
                <a:solidFill>
                  <a:srgbClr val="000000"/>
                </a:solidFill>
                <a:latin typeface="+mj-lt"/>
              </a:rPr>
              <a:t>If the patient can’t use this tool effectively now, that does not mean the patient won’t be able to use it later today, tomorrow, or this week. Continue to provide opportunities to support communication.</a:t>
            </a:r>
            <a:endParaRPr lang="en-US" sz="1400" dirty="0">
              <a:latin typeface="+mj-lt"/>
            </a:endParaRPr>
          </a:p>
          <a:p>
            <a:r>
              <a:rPr lang="en-US" sz="1400" dirty="0">
                <a:latin typeface="+mj-lt"/>
              </a:rPr>
              <a:t/>
            </a:r>
            <a:br>
              <a:rPr lang="en-US" sz="1400" dirty="0">
                <a:latin typeface="+mj-lt"/>
              </a:rPr>
            </a:br>
            <a:endParaRPr lang="en-US" sz="1400" dirty="0">
              <a:latin typeface="+mj-lt"/>
            </a:endParaRPr>
          </a:p>
        </p:txBody>
      </p:sp>
      <p:sp>
        <p:nvSpPr>
          <p:cNvPr id="13" name="Rectangle 12"/>
          <p:cNvSpPr/>
          <p:nvPr/>
        </p:nvSpPr>
        <p:spPr>
          <a:xfrm>
            <a:off x="3517851" y="5513192"/>
            <a:ext cx="374881" cy="43304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4" name="Picture 2" descr="https://lh5.googleusercontent.com/ZkmjVLU8Wd_HVtNeGoqxKIDM2mIa7hp0IZm2-p7MJvZ229rHD9em3jWQ0-khsahfLUdbMSwh702qRJfDqfOsOXOEg_gTg-Z1KfTVBUWBTFDudrCKBCvdiX6-7vG-fyYA5vAFBD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9198" y="0"/>
            <a:ext cx="794802" cy="79480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3004457" y="6061165"/>
            <a:ext cx="117565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01870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TotalTime>
  <Words>227</Words>
  <Application>Microsoft Office PowerPoint</Application>
  <PresentationFormat>Letter Paper (8.5x11 in)</PresentationFormat>
  <Paragraphs>32</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PowerPoint Presentation</vt:lpstr>
      <vt:lpstr>PowerPoint Presentation</vt:lpstr>
    </vt:vector>
  </TitlesOfParts>
  <Company>Boston Children's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Santiago, Rachel</dc:creator>
  <cp:lastModifiedBy>Santiago, Rachel</cp:lastModifiedBy>
  <cp:revision>9</cp:revision>
  <dcterms:created xsi:type="dcterms:W3CDTF">2020-03-17T22:22:36Z</dcterms:created>
  <dcterms:modified xsi:type="dcterms:W3CDTF">2020-03-18T19:49:08Z</dcterms:modified>
</cp:coreProperties>
</file>