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61" r:id="rId3"/>
    <p:sldId id="259" r:id="rId4"/>
    <p:sldId id="262" r:id="rId5"/>
  </p:sldIdLst>
  <p:sldSz cx="9144000" cy="6858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9" autoAdjust="0"/>
    <p:restoredTop sz="94660"/>
  </p:normalViewPr>
  <p:slideViewPr>
    <p:cSldViewPr snapToGrid="0">
      <p:cViewPr varScale="1">
        <p:scale>
          <a:sx n="77" d="100"/>
          <a:sy n="77" d="100"/>
        </p:scale>
        <p:origin x="-1296" y="-10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printerSettings" Target="printerSettings/printerSettings1.bin"/><Relationship Id="rId7" Type="http://schemas.openxmlformats.org/officeDocument/2006/relationships/presProps" Target="presProps.xml"/><Relationship Id="rId8" Type="http://schemas.openxmlformats.org/officeDocument/2006/relationships/viewProps" Target="viewProps.xml"/><Relationship Id="rId9" Type="http://schemas.openxmlformats.org/officeDocument/2006/relationships/theme" Target="theme/theme1.xml"/><Relationship Id="rId10"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E46C3A5-F572-414C-A810-35606BB228D1}" type="datetimeFigureOut">
              <a:rPr lang="en-US" smtClean="0"/>
              <a:t>4/21/20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594398-9185-4DA8-9C77-61703A4196C9}" type="slidenum">
              <a:rPr lang="en-US" smtClean="0"/>
              <a:t>‹#›</a:t>
            </a:fld>
            <a:endParaRPr lang="en-US"/>
          </a:p>
        </p:txBody>
      </p:sp>
    </p:spTree>
    <p:extLst>
      <p:ext uri="{BB962C8B-B14F-4D97-AF65-F5344CB8AC3E}">
        <p14:creationId xmlns:p14="http://schemas.microsoft.com/office/powerpoint/2010/main" val="36322646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E46C3A5-F572-414C-A810-35606BB228D1}" type="datetimeFigureOut">
              <a:rPr lang="en-US" smtClean="0"/>
              <a:t>4/21/20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594398-9185-4DA8-9C77-61703A4196C9}" type="slidenum">
              <a:rPr lang="en-US" smtClean="0"/>
              <a:t>‹#›</a:t>
            </a:fld>
            <a:endParaRPr lang="en-US"/>
          </a:p>
        </p:txBody>
      </p:sp>
    </p:spTree>
    <p:extLst>
      <p:ext uri="{BB962C8B-B14F-4D97-AF65-F5344CB8AC3E}">
        <p14:creationId xmlns:p14="http://schemas.microsoft.com/office/powerpoint/2010/main" val="14438131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E46C3A5-F572-414C-A810-35606BB228D1}" type="datetimeFigureOut">
              <a:rPr lang="en-US" smtClean="0"/>
              <a:t>4/21/20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594398-9185-4DA8-9C77-61703A4196C9}" type="slidenum">
              <a:rPr lang="en-US" smtClean="0"/>
              <a:t>‹#›</a:t>
            </a:fld>
            <a:endParaRPr lang="en-US"/>
          </a:p>
        </p:txBody>
      </p:sp>
    </p:spTree>
    <p:extLst>
      <p:ext uri="{BB962C8B-B14F-4D97-AF65-F5344CB8AC3E}">
        <p14:creationId xmlns:p14="http://schemas.microsoft.com/office/powerpoint/2010/main" val="2358670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stretch>
            <a:fillRect/>
          </a:stretch>
        </p:blipFill>
        <p:spPr>
          <a:xfrm>
            <a:off x="7699073" y="6003985"/>
            <a:ext cx="624019" cy="686705"/>
          </a:xfrm>
          <a:prstGeom prst="rect">
            <a:avLst/>
          </a:prstGeom>
        </p:spPr>
      </p:pic>
      <p:pic>
        <p:nvPicPr>
          <p:cNvPr id="6" name="Picture 5"/>
          <p:cNvPicPr>
            <a:picLocks noChangeAspect="1"/>
          </p:cNvPicPr>
          <p:nvPr userDrawn="1"/>
        </p:nvPicPr>
        <p:blipFill>
          <a:blip r:embed="rId3"/>
          <a:stretch>
            <a:fillRect/>
          </a:stretch>
        </p:blipFill>
        <p:spPr>
          <a:xfrm>
            <a:off x="98807" y="6514754"/>
            <a:ext cx="847257" cy="300116"/>
          </a:xfrm>
          <a:prstGeom prst="rect">
            <a:avLst/>
          </a:prstGeom>
        </p:spPr>
      </p:pic>
      <p:sp>
        <p:nvSpPr>
          <p:cNvPr id="7" name="TextBox 6"/>
          <p:cNvSpPr txBox="1"/>
          <p:nvPr userDrawn="1"/>
        </p:nvSpPr>
        <p:spPr>
          <a:xfrm>
            <a:off x="6920079" y="6630172"/>
            <a:ext cx="2182008" cy="261610"/>
          </a:xfrm>
          <a:prstGeom prst="rect">
            <a:avLst/>
          </a:prstGeom>
          <a:noFill/>
        </p:spPr>
        <p:txBody>
          <a:bodyPr wrap="none" rtlCol="0">
            <a:spAutoFit/>
          </a:bodyPr>
          <a:lstStyle/>
          <a:p>
            <a:r>
              <a:rPr lang="en-US" sz="1100" i="1" dirty="0">
                <a:solidFill>
                  <a:schemeClr val="accent1">
                    <a:lumMod val="75000"/>
                  </a:schemeClr>
                </a:solidFill>
              </a:rPr>
              <a:t>Patientprovidercommunication.org</a:t>
            </a:r>
          </a:p>
        </p:txBody>
      </p:sp>
      <p:sp>
        <p:nvSpPr>
          <p:cNvPr id="8" name="Title 10"/>
          <p:cNvSpPr>
            <a:spLocks noGrp="1"/>
          </p:cNvSpPr>
          <p:nvPr>
            <p:ph type="ctrTitle"/>
          </p:nvPr>
        </p:nvSpPr>
        <p:spPr>
          <a:xfrm>
            <a:off x="671462" y="6600198"/>
            <a:ext cx="7772400" cy="214672"/>
          </a:xfrm>
        </p:spPr>
        <p:txBody>
          <a:bodyPr>
            <a:noAutofit/>
          </a:bodyPr>
          <a:lstStyle/>
          <a:p>
            <a:endParaRPr lang="en-US" sz="1200" dirty="0"/>
          </a:p>
        </p:txBody>
      </p:sp>
    </p:spTree>
    <p:extLst>
      <p:ext uri="{BB962C8B-B14F-4D97-AF65-F5344CB8AC3E}">
        <p14:creationId xmlns:p14="http://schemas.microsoft.com/office/powerpoint/2010/main" val="5185446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46064" y="6596938"/>
            <a:ext cx="6858000" cy="217932"/>
          </a:xfrm>
        </p:spPr>
        <p:txBody>
          <a:bodyPr>
            <a:normAutofit/>
          </a:bodyPr>
          <a:lstStyle>
            <a:lvl1pPr marL="0" indent="0" algn="ctr">
              <a:buNone/>
              <a:defRPr sz="1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7" name="Picture 6"/>
          <p:cNvPicPr>
            <a:picLocks noChangeAspect="1"/>
          </p:cNvPicPr>
          <p:nvPr userDrawn="1"/>
        </p:nvPicPr>
        <p:blipFill>
          <a:blip r:embed="rId2"/>
          <a:stretch>
            <a:fillRect/>
          </a:stretch>
        </p:blipFill>
        <p:spPr>
          <a:xfrm>
            <a:off x="7699073" y="6003985"/>
            <a:ext cx="624019" cy="686705"/>
          </a:xfrm>
          <a:prstGeom prst="rect">
            <a:avLst/>
          </a:prstGeom>
        </p:spPr>
      </p:pic>
      <p:pic>
        <p:nvPicPr>
          <p:cNvPr id="8" name="Picture 7"/>
          <p:cNvPicPr>
            <a:picLocks noChangeAspect="1"/>
          </p:cNvPicPr>
          <p:nvPr userDrawn="1"/>
        </p:nvPicPr>
        <p:blipFill>
          <a:blip r:embed="rId3"/>
          <a:stretch>
            <a:fillRect/>
          </a:stretch>
        </p:blipFill>
        <p:spPr>
          <a:xfrm>
            <a:off x="98807" y="6514754"/>
            <a:ext cx="847257" cy="300116"/>
          </a:xfrm>
          <a:prstGeom prst="rect">
            <a:avLst/>
          </a:prstGeom>
        </p:spPr>
      </p:pic>
      <p:sp>
        <p:nvSpPr>
          <p:cNvPr id="9" name="TextBox 8"/>
          <p:cNvSpPr txBox="1"/>
          <p:nvPr userDrawn="1"/>
        </p:nvSpPr>
        <p:spPr>
          <a:xfrm>
            <a:off x="6920079" y="6630172"/>
            <a:ext cx="2182008" cy="261610"/>
          </a:xfrm>
          <a:prstGeom prst="rect">
            <a:avLst/>
          </a:prstGeom>
          <a:noFill/>
        </p:spPr>
        <p:txBody>
          <a:bodyPr wrap="none" rtlCol="0">
            <a:spAutoFit/>
          </a:bodyPr>
          <a:lstStyle/>
          <a:p>
            <a:r>
              <a:rPr lang="en-US" sz="1100" i="1" dirty="0">
                <a:solidFill>
                  <a:schemeClr val="accent1">
                    <a:lumMod val="75000"/>
                  </a:schemeClr>
                </a:solidFill>
              </a:rPr>
              <a:t>Patientprovidercommunication.org</a:t>
            </a:r>
          </a:p>
        </p:txBody>
      </p:sp>
    </p:spTree>
    <p:extLst>
      <p:ext uri="{BB962C8B-B14F-4D97-AF65-F5344CB8AC3E}">
        <p14:creationId xmlns:p14="http://schemas.microsoft.com/office/powerpoint/2010/main" val="25405661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E46C3A5-F572-414C-A810-35606BB228D1}" type="datetimeFigureOut">
              <a:rPr lang="en-US" smtClean="0"/>
              <a:t>4/21/20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594398-9185-4DA8-9C77-61703A4196C9}" type="slidenum">
              <a:rPr lang="en-US" smtClean="0"/>
              <a:t>‹#›</a:t>
            </a:fld>
            <a:endParaRPr lang="en-US"/>
          </a:p>
        </p:txBody>
      </p:sp>
    </p:spTree>
    <p:extLst>
      <p:ext uri="{BB962C8B-B14F-4D97-AF65-F5344CB8AC3E}">
        <p14:creationId xmlns:p14="http://schemas.microsoft.com/office/powerpoint/2010/main" val="42282110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E46C3A5-F572-414C-A810-35606BB228D1}" type="datetimeFigureOut">
              <a:rPr lang="en-US" smtClean="0"/>
              <a:t>4/21/20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594398-9185-4DA8-9C77-61703A4196C9}" type="slidenum">
              <a:rPr lang="en-US" smtClean="0"/>
              <a:t>‹#›</a:t>
            </a:fld>
            <a:endParaRPr lang="en-US"/>
          </a:p>
        </p:txBody>
      </p:sp>
    </p:spTree>
    <p:extLst>
      <p:ext uri="{BB962C8B-B14F-4D97-AF65-F5344CB8AC3E}">
        <p14:creationId xmlns:p14="http://schemas.microsoft.com/office/powerpoint/2010/main" val="21710560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E46C3A5-F572-414C-A810-35606BB228D1}" type="datetimeFigureOut">
              <a:rPr lang="en-US" smtClean="0"/>
              <a:t>4/21/20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594398-9185-4DA8-9C77-61703A4196C9}" type="slidenum">
              <a:rPr lang="en-US" smtClean="0"/>
              <a:t>‹#›</a:t>
            </a:fld>
            <a:endParaRPr lang="en-US"/>
          </a:p>
        </p:txBody>
      </p:sp>
    </p:spTree>
    <p:extLst>
      <p:ext uri="{BB962C8B-B14F-4D97-AF65-F5344CB8AC3E}">
        <p14:creationId xmlns:p14="http://schemas.microsoft.com/office/powerpoint/2010/main" val="10477634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E46C3A5-F572-414C-A810-35606BB228D1}" type="datetimeFigureOut">
              <a:rPr lang="en-US" smtClean="0"/>
              <a:t>4/21/20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E594398-9185-4DA8-9C77-61703A4196C9}" type="slidenum">
              <a:rPr lang="en-US" smtClean="0"/>
              <a:t>‹#›</a:t>
            </a:fld>
            <a:endParaRPr lang="en-US"/>
          </a:p>
        </p:txBody>
      </p:sp>
    </p:spTree>
    <p:extLst>
      <p:ext uri="{BB962C8B-B14F-4D97-AF65-F5344CB8AC3E}">
        <p14:creationId xmlns:p14="http://schemas.microsoft.com/office/powerpoint/2010/main" val="6271690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E46C3A5-F572-414C-A810-35606BB228D1}" type="datetimeFigureOut">
              <a:rPr lang="en-US" smtClean="0"/>
              <a:t>4/21/20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E594398-9185-4DA8-9C77-61703A4196C9}" type="slidenum">
              <a:rPr lang="en-US" smtClean="0"/>
              <a:t>‹#›</a:t>
            </a:fld>
            <a:endParaRPr lang="en-US"/>
          </a:p>
        </p:txBody>
      </p:sp>
    </p:spTree>
    <p:extLst>
      <p:ext uri="{BB962C8B-B14F-4D97-AF65-F5344CB8AC3E}">
        <p14:creationId xmlns:p14="http://schemas.microsoft.com/office/powerpoint/2010/main" val="1812622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46C3A5-F572-414C-A810-35606BB228D1}" type="datetimeFigureOut">
              <a:rPr lang="en-US" smtClean="0"/>
              <a:t>4/21/20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E594398-9185-4DA8-9C77-61703A4196C9}" type="slidenum">
              <a:rPr lang="en-US" smtClean="0"/>
              <a:t>‹#›</a:t>
            </a:fld>
            <a:endParaRPr lang="en-US"/>
          </a:p>
        </p:txBody>
      </p:sp>
    </p:spTree>
    <p:extLst>
      <p:ext uri="{BB962C8B-B14F-4D97-AF65-F5344CB8AC3E}">
        <p14:creationId xmlns:p14="http://schemas.microsoft.com/office/powerpoint/2010/main" val="19736841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E46C3A5-F572-414C-A810-35606BB228D1}" type="datetimeFigureOut">
              <a:rPr lang="en-US" smtClean="0"/>
              <a:t>4/21/20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594398-9185-4DA8-9C77-61703A4196C9}" type="slidenum">
              <a:rPr lang="en-US" smtClean="0"/>
              <a:t>‹#›</a:t>
            </a:fld>
            <a:endParaRPr lang="en-US"/>
          </a:p>
        </p:txBody>
      </p:sp>
    </p:spTree>
    <p:extLst>
      <p:ext uri="{BB962C8B-B14F-4D97-AF65-F5344CB8AC3E}">
        <p14:creationId xmlns:p14="http://schemas.microsoft.com/office/powerpoint/2010/main" val="990417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E46C3A5-F572-414C-A810-35606BB228D1}" type="datetimeFigureOut">
              <a:rPr lang="en-US" smtClean="0"/>
              <a:t>4/21/20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594398-9185-4DA8-9C77-61703A4196C9}" type="slidenum">
              <a:rPr lang="en-US" smtClean="0"/>
              <a:t>‹#›</a:t>
            </a:fld>
            <a:endParaRPr lang="en-US"/>
          </a:p>
        </p:txBody>
      </p:sp>
    </p:spTree>
    <p:extLst>
      <p:ext uri="{BB962C8B-B14F-4D97-AF65-F5344CB8AC3E}">
        <p14:creationId xmlns:p14="http://schemas.microsoft.com/office/powerpoint/2010/main" val="40050270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46C3A5-F572-414C-A810-35606BB228D1}" type="datetimeFigureOut">
              <a:rPr lang="en-US" smtClean="0"/>
              <a:t>4/21/20</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594398-9185-4DA8-9C77-61703A4196C9}" type="slidenum">
              <a:rPr lang="en-US" smtClean="0"/>
              <a:t>‹#›</a:t>
            </a:fld>
            <a:endParaRPr lang="en-US"/>
          </a:p>
        </p:txBody>
      </p:sp>
    </p:spTree>
    <p:extLst>
      <p:ext uri="{BB962C8B-B14F-4D97-AF65-F5344CB8AC3E}">
        <p14:creationId xmlns:p14="http://schemas.microsoft.com/office/powerpoint/2010/main" val="10405124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image" Target="../media/image10.jpg"/><Relationship Id="rId20" Type="http://schemas.openxmlformats.org/officeDocument/2006/relationships/image" Target="../media/image21.png"/><Relationship Id="rId21" Type="http://schemas.openxmlformats.org/officeDocument/2006/relationships/image" Target="../media/image22.png"/><Relationship Id="rId22" Type="http://schemas.openxmlformats.org/officeDocument/2006/relationships/image" Target="../media/image23.png"/><Relationship Id="rId23" Type="http://schemas.openxmlformats.org/officeDocument/2006/relationships/image" Target="../media/image24.png"/><Relationship Id="rId24" Type="http://schemas.openxmlformats.org/officeDocument/2006/relationships/image" Target="../media/image25.png"/><Relationship Id="rId25" Type="http://schemas.openxmlformats.org/officeDocument/2006/relationships/image" Target="../media/image26.png"/><Relationship Id="rId26" Type="http://schemas.openxmlformats.org/officeDocument/2006/relationships/image" Target="../media/image27.png"/><Relationship Id="rId27" Type="http://schemas.openxmlformats.org/officeDocument/2006/relationships/image" Target="../media/image28.png"/><Relationship Id="rId10" Type="http://schemas.openxmlformats.org/officeDocument/2006/relationships/image" Target="../media/image11.jpg"/><Relationship Id="rId11" Type="http://schemas.openxmlformats.org/officeDocument/2006/relationships/image" Target="../media/image12.png"/><Relationship Id="rId12" Type="http://schemas.openxmlformats.org/officeDocument/2006/relationships/image" Target="../media/image13.png"/><Relationship Id="rId13" Type="http://schemas.openxmlformats.org/officeDocument/2006/relationships/image" Target="../media/image14.png"/><Relationship Id="rId14" Type="http://schemas.openxmlformats.org/officeDocument/2006/relationships/image" Target="../media/image15.png"/><Relationship Id="rId15" Type="http://schemas.openxmlformats.org/officeDocument/2006/relationships/image" Target="../media/image16.png"/><Relationship Id="rId16" Type="http://schemas.openxmlformats.org/officeDocument/2006/relationships/image" Target="../media/image17.png"/><Relationship Id="rId17" Type="http://schemas.openxmlformats.org/officeDocument/2006/relationships/image" Target="../media/image18.png"/><Relationship Id="rId18" Type="http://schemas.openxmlformats.org/officeDocument/2006/relationships/image" Target="../media/image19.png"/><Relationship Id="rId19" Type="http://schemas.openxmlformats.org/officeDocument/2006/relationships/image" Target="../media/image20.png"/><Relationship Id="rId1" Type="http://schemas.openxmlformats.org/officeDocument/2006/relationships/slideLayout" Target="../slideLayouts/slideLayout1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7.png"/><Relationship Id="rId7" Type="http://schemas.openxmlformats.org/officeDocument/2006/relationships/image" Target="../media/image8.png"/><Relationship Id="rId8"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2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sz="1200" dirty="0"/>
              <a:t>General needs – 24+ targets – photo &amp; text</a:t>
            </a:r>
          </a:p>
        </p:txBody>
      </p:sp>
      <p:graphicFrame>
        <p:nvGraphicFramePr>
          <p:cNvPr id="4" name="Google Shape;99;p18"/>
          <p:cNvGraphicFramePr/>
          <p:nvPr/>
        </p:nvGraphicFramePr>
        <p:xfrm>
          <a:off x="57346" y="5807275"/>
          <a:ext cx="9003668" cy="609850"/>
        </p:xfrm>
        <a:graphic>
          <a:graphicData uri="http://schemas.openxmlformats.org/drawingml/2006/table">
            <a:tbl>
              <a:tblPr>
                <a:noFill/>
              </a:tblPr>
              <a:tblGrid>
                <a:gridCol w="3010629">
                  <a:extLst>
                    <a:ext uri="{9D8B030D-6E8A-4147-A177-3AD203B41FA5}">
                      <a16:colId xmlns:a16="http://schemas.microsoft.com/office/drawing/2014/main" xmlns="" val="20000"/>
                    </a:ext>
                  </a:extLst>
                </a:gridCol>
                <a:gridCol w="3051839">
                  <a:extLst>
                    <a:ext uri="{9D8B030D-6E8A-4147-A177-3AD203B41FA5}">
                      <a16:colId xmlns:a16="http://schemas.microsoft.com/office/drawing/2014/main" xmlns="" val="20001"/>
                    </a:ext>
                  </a:extLst>
                </a:gridCol>
                <a:gridCol w="2941200">
                  <a:extLst>
                    <a:ext uri="{9D8B030D-6E8A-4147-A177-3AD203B41FA5}">
                      <a16:colId xmlns:a16="http://schemas.microsoft.com/office/drawing/2014/main" xmlns="" val="20002"/>
                    </a:ext>
                  </a:extLst>
                </a:gridCol>
              </a:tblGrid>
              <a:tr h="609850">
                <a:tc>
                  <a:txBody>
                    <a:bodyPr/>
                    <a:lstStyle/>
                    <a:p>
                      <a:pPr marL="0" lvl="0" indent="0" algn="ctr" rtl="0">
                        <a:spcBef>
                          <a:spcPts val="0"/>
                        </a:spcBef>
                        <a:spcAft>
                          <a:spcPts val="0"/>
                        </a:spcAft>
                        <a:buNone/>
                      </a:pPr>
                      <a:r>
                        <a:rPr lang="en" sz="2400" b="1" dirty="0">
                          <a:latin typeface="Verdana"/>
                          <a:ea typeface="Verdana"/>
                          <a:cs typeface="Verdana"/>
                          <a:sym typeface="Verdana"/>
                        </a:rPr>
                        <a:t>MAYBE</a:t>
                      </a:r>
                      <a:endParaRPr sz="2400" b="1" dirty="0">
                        <a:latin typeface="Verdana"/>
                        <a:ea typeface="Verdana"/>
                        <a:cs typeface="Verdana"/>
                        <a:sym typeface="Verdana"/>
                      </a:endParaRPr>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6AA84F"/>
                    </a:solidFill>
                  </a:tcPr>
                </a:tc>
                <a:tc>
                  <a:txBody>
                    <a:bodyPr/>
                    <a:lstStyle/>
                    <a:p>
                      <a:pPr marL="0" lvl="0" indent="0" algn="ctr" rtl="0">
                        <a:spcBef>
                          <a:spcPts val="0"/>
                        </a:spcBef>
                        <a:spcAft>
                          <a:spcPts val="0"/>
                        </a:spcAft>
                        <a:buNone/>
                      </a:pPr>
                      <a:r>
                        <a:rPr lang="en" sz="2400" b="1">
                          <a:latin typeface="Verdana"/>
                          <a:ea typeface="Verdana"/>
                          <a:cs typeface="Verdana"/>
                          <a:sym typeface="Verdana"/>
                        </a:rPr>
                        <a:t>DON’T  KNOW</a:t>
                      </a:r>
                      <a:endParaRPr sz="2400" b="1">
                        <a:latin typeface="Verdana"/>
                        <a:ea typeface="Verdana"/>
                        <a:cs typeface="Verdana"/>
                        <a:sym typeface="Verdana"/>
                      </a:endParaRPr>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FFD966"/>
                    </a:solidFill>
                  </a:tcPr>
                </a:tc>
                <a:tc>
                  <a:txBody>
                    <a:bodyPr/>
                    <a:lstStyle/>
                    <a:p>
                      <a:pPr marL="0" lvl="0" indent="0" algn="ctr" rtl="0">
                        <a:spcBef>
                          <a:spcPts val="0"/>
                        </a:spcBef>
                        <a:spcAft>
                          <a:spcPts val="0"/>
                        </a:spcAft>
                        <a:buNone/>
                      </a:pPr>
                      <a:r>
                        <a:rPr lang="en" sz="2400" b="1" dirty="0">
                          <a:latin typeface="Verdana"/>
                          <a:ea typeface="Verdana"/>
                          <a:cs typeface="Verdana"/>
                          <a:sym typeface="Verdana"/>
                        </a:rPr>
                        <a:t>LATER</a:t>
                      </a:r>
                      <a:endParaRPr sz="2400" b="1" dirty="0">
                        <a:latin typeface="Verdana"/>
                        <a:ea typeface="Verdana"/>
                        <a:cs typeface="Verdana"/>
                        <a:sym typeface="Verdana"/>
                      </a:endParaRPr>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A4C2F4"/>
                    </a:solidFill>
                  </a:tcPr>
                </a:tc>
                <a:extLst>
                  <a:ext uri="{0D108BD9-81ED-4DB2-BD59-A6C34878D82A}">
                    <a16:rowId xmlns:a16="http://schemas.microsoft.com/office/drawing/2014/main" xmlns="" val="10000"/>
                  </a:ext>
                </a:extLst>
              </a:tr>
            </a:tbl>
          </a:graphicData>
        </a:graphic>
      </p:graphicFrame>
      <p:graphicFrame>
        <p:nvGraphicFramePr>
          <p:cNvPr id="5" name="Google Shape;104;p19"/>
          <p:cNvGraphicFramePr/>
          <p:nvPr/>
        </p:nvGraphicFramePr>
        <p:xfrm>
          <a:off x="57344" y="139700"/>
          <a:ext cx="9003670" cy="5667575"/>
        </p:xfrm>
        <a:graphic>
          <a:graphicData uri="http://schemas.openxmlformats.org/drawingml/2006/table">
            <a:tbl>
              <a:tblPr>
                <a:noFill/>
              </a:tblPr>
              <a:tblGrid>
                <a:gridCol w="1416424">
                  <a:extLst>
                    <a:ext uri="{9D8B030D-6E8A-4147-A177-3AD203B41FA5}">
                      <a16:colId xmlns:a16="http://schemas.microsoft.com/office/drawing/2014/main" xmlns="" val="20000"/>
                    </a:ext>
                  </a:extLst>
                </a:gridCol>
                <a:gridCol w="1669012">
                  <a:extLst>
                    <a:ext uri="{9D8B030D-6E8A-4147-A177-3AD203B41FA5}">
                      <a16:colId xmlns:a16="http://schemas.microsoft.com/office/drawing/2014/main" xmlns="" val="20001"/>
                    </a:ext>
                  </a:extLst>
                </a:gridCol>
                <a:gridCol w="1500612">
                  <a:extLst>
                    <a:ext uri="{9D8B030D-6E8A-4147-A177-3AD203B41FA5}">
                      <a16:colId xmlns:a16="http://schemas.microsoft.com/office/drawing/2014/main" xmlns="" val="20002"/>
                    </a:ext>
                  </a:extLst>
                </a:gridCol>
                <a:gridCol w="1476537">
                  <a:extLst>
                    <a:ext uri="{9D8B030D-6E8A-4147-A177-3AD203B41FA5}">
                      <a16:colId xmlns:a16="http://schemas.microsoft.com/office/drawing/2014/main" xmlns="" val="20003"/>
                    </a:ext>
                  </a:extLst>
                </a:gridCol>
                <a:gridCol w="1608899">
                  <a:extLst>
                    <a:ext uri="{9D8B030D-6E8A-4147-A177-3AD203B41FA5}">
                      <a16:colId xmlns:a16="http://schemas.microsoft.com/office/drawing/2014/main" xmlns="" val="20004"/>
                    </a:ext>
                  </a:extLst>
                </a:gridCol>
                <a:gridCol w="1332186">
                  <a:extLst>
                    <a:ext uri="{9D8B030D-6E8A-4147-A177-3AD203B41FA5}">
                      <a16:colId xmlns:a16="http://schemas.microsoft.com/office/drawing/2014/main" xmlns="" val="20005"/>
                    </a:ext>
                  </a:extLst>
                </a:gridCol>
              </a:tblGrid>
              <a:tr h="1371173">
                <a:tc>
                  <a:txBody>
                    <a:bodyPr/>
                    <a:lstStyle/>
                    <a:p>
                      <a:pPr marL="0" lvl="0" indent="0" algn="ctr" rtl="0">
                        <a:spcBef>
                          <a:spcPts val="0"/>
                        </a:spcBef>
                        <a:spcAft>
                          <a:spcPts val="0"/>
                        </a:spcAft>
                        <a:buNone/>
                      </a:pPr>
                      <a:r>
                        <a:rPr lang="en" sz="1900" b="1"/>
                        <a:t>SUCTION</a:t>
                      </a:r>
                      <a:endParaRPr sz="19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1900" b="1"/>
                        <a:t>VENTILATOR</a:t>
                      </a:r>
                      <a:endParaRPr sz="19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Clr>
                          <a:schemeClr val="dk1"/>
                        </a:buClr>
                        <a:buSzPts val="1100"/>
                        <a:buFont typeface="Arial"/>
                        <a:buNone/>
                      </a:pPr>
                      <a:r>
                        <a:rPr lang="en" sz="1900" b="1"/>
                        <a:t>ANXIOUS/ SCARED</a:t>
                      </a:r>
                      <a:endParaRPr sz="19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Clr>
                          <a:schemeClr val="dk1"/>
                        </a:buClr>
                        <a:buSzPts val="1100"/>
                        <a:buFont typeface="Arial"/>
                        <a:buNone/>
                      </a:pPr>
                      <a:r>
                        <a:rPr lang="en" sz="1900" b="1"/>
                        <a:t>NURSE</a:t>
                      </a:r>
                      <a:endParaRPr sz="1900" b="1"/>
                    </a:p>
                    <a:p>
                      <a:pPr marL="0" lvl="0" indent="0" algn="ctr" rtl="0">
                        <a:spcBef>
                          <a:spcPts val="0"/>
                        </a:spcBef>
                        <a:spcAft>
                          <a:spcPts val="0"/>
                        </a:spcAft>
                        <a:buClr>
                          <a:schemeClr val="dk1"/>
                        </a:buClr>
                        <a:buSzPts val="1100"/>
                        <a:buFont typeface="Arial"/>
                        <a:buNone/>
                      </a:pPr>
                      <a:endParaRPr sz="19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Clr>
                          <a:schemeClr val="dk1"/>
                        </a:buClr>
                        <a:buSzPts val="1100"/>
                        <a:buFont typeface="Arial"/>
                        <a:buNone/>
                      </a:pPr>
                      <a:r>
                        <a:rPr lang="en" sz="1900" b="1"/>
                        <a:t>DOCTOR</a:t>
                      </a:r>
                      <a:endParaRPr sz="19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1900" b="1"/>
                        <a:t>CALL MY FAMILY</a:t>
                      </a:r>
                      <a:endParaRPr sz="19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extLst>
                  <a:ext uri="{0D108BD9-81ED-4DB2-BD59-A6C34878D82A}">
                    <a16:rowId xmlns:a16="http://schemas.microsoft.com/office/drawing/2014/main" xmlns="" val="10000"/>
                  </a:ext>
                </a:extLst>
              </a:tr>
              <a:tr h="1371173">
                <a:tc>
                  <a:txBody>
                    <a:bodyPr/>
                    <a:lstStyle/>
                    <a:p>
                      <a:pPr marL="0" lvl="0" indent="0" algn="ctr" rtl="0">
                        <a:spcBef>
                          <a:spcPts val="0"/>
                        </a:spcBef>
                        <a:spcAft>
                          <a:spcPts val="0"/>
                        </a:spcAft>
                        <a:buNone/>
                      </a:pPr>
                      <a:r>
                        <a:rPr lang="en" sz="1900" b="1"/>
                        <a:t>PAIN</a:t>
                      </a:r>
                      <a:endParaRPr sz="19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Clr>
                          <a:schemeClr val="dk1"/>
                        </a:buClr>
                        <a:buSzPts val="1100"/>
                        <a:buFont typeface="Arial"/>
                        <a:buNone/>
                      </a:pPr>
                      <a:r>
                        <a:rPr lang="en" sz="1900" b="1"/>
                        <a:t>BREATHING TUBE</a:t>
                      </a:r>
                      <a:endParaRPr sz="19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Clr>
                          <a:schemeClr val="dk1"/>
                        </a:buClr>
                        <a:buSzPts val="1100"/>
                        <a:buFont typeface="Arial"/>
                        <a:buNone/>
                      </a:pPr>
                      <a:r>
                        <a:rPr lang="en" sz="1900" b="1" dirty="0">
                          <a:solidFill>
                            <a:schemeClr val="dk1"/>
                          </a:solidFill>
                        </a:rPr>
                        <a:t>HOT       COLD</a:t>
                      </a:r>
                      <a:endParaRPr sz="1900" b="1" dirty="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1900" b="1"/>
                        <a:t>REPOSITION</a:t>
                      </a:r>
                      <a:endParaRPr sz="19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1900" b="1"/>
                        <a:t>PROTECTIVE EQUIPMENT</a:t>
                      </a:r>
                      <a:endParaRPr sz="19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1800" b="1" dirty="0"/>
                        <a:t>WHAT’S MY STATUS?</a:t>
                      </a:r>
                      <a:endParaRPr sz="1800" b="1" dirty="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extLst>
                  <a:ext uri="{0D108BD9-81ED-4DB2-BD59-A6C34878D82A}">
                    <a16:rowId xmlns:a16="http://schemas.microsoft.com/office/drawing/2014/main" xmlns="" val="10001"/>
                  </a:ext>
                </a:extLst>
              </a:tr>
              <a:tr h="1554056">
                <a:tc>
                  <a:txBody>
                    <a:bodyPr/>
                    <a:lstStyle/>
                    <a:p>
                      <a:pPr marL="0" lvl="0" indent="0" algn="ctr" rtl="0">
                        <a:spcBef>
                          <a:spcPts val="0"/>
                        </a:spcBef>
                        <a:spcAft>
                          <a:spcPts val="0"/>
                        </a:spcAft>
                        <a:buClr>
                          <a:schemeClr val="dk1"/>
                        </a:buClr>
                        <a:buSzPts val="1100"/>
                        <a:buFont typeface="Arial"/>
                        <a:buNone/>
                      </a:pPr>
                      <a:r>
                        <a:rPr lang="en" sz="1900" b="1"/>
                        <a:t>MEDICINE</a:t>
                      </a:r>
                      <a:endParaRPr sz="19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Clr>
                          <a:schemeClr val="dk1"/>
                        </a:buClr>
                        <a:buSzPts val="1100"/>
                        <a:buFont typeface="Arial"/>
                        <a:buNone/>
                      </a:pPr>
                      <a:r>
                        <a:rPr lang="en" sz="1900" b="1"/>
                        <a:t>TROUBLE BREATHING</a:t>
                      </a:r>
                      <a:endParaRPr sz="19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Clr>
                          <a:schemeClr val="dk1"/>
                        </a:buClr>
                        <a:buSzPts val="1100"/>
                        <a:buFont typeface="Arial"/>
                        <a:buNone/>
                      </a:pPr>
                      <a:r>
                        <a:rPr lang="en" sz="1900" b="1">
                          <a:solidFill>
                            <a:schemeClr val="dk1"/>
                          </a:solidFill>
                        </a:rPr>
                        <a:t>THIRSTY</a:t>
                      </a:r>
                      <a:endParaRPr sz="19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1900" b="1"/>
                        <a:t>LIGHTS </a:t>
                      </a:r>
                      <a:endParaRPr sz="1900" b="1"/>
                    </a:p>
                    <a:p>
                      <a:pPr marL="0" lvl="0" indent="0" algn="ctr" rtl="0">
                        <a:spcBef>
                          <a:spcPts val="0"/>
                        </a:spcBef>
                        <a:spcAft>
                          <a:spcPts val="0"/>
                        </a:spcAft>
                        <a:buClr>
                          <a:schemeClr val="dk1"/>
                        </a:buClr>
                        <a:buSzPts val="1100"/>
                        <a:buFont typeface="Arial"/>
                        <a:buNone/>
                      </a:pPr>
                      <a:r>
                        <a:rPr lang="en" sz="1900" b="1"/>
                        <a:t>ON / OFF</a:t>
                      </a:r>
                      <a:endParaRPr sz="19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Clr>
                          <a:schemeClr val="dk1"/>
                        </a:buClr>
                        <a:buSzPts val="1100"/>
                        <a:buFont typeface="Arial"/>
                        <a:buNone/>
                      </a:pPr>
                      <a:r>
                        <a:rPr lang="en" sz="1900" b="1"/>
                        <a:t>CHAIR</a:t>
                      </a:r>
                      <a:endParaRPr sz="19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1900" b="1"/>
                        <a:t>NO VISITORS</a:t>
                      </a:r>
                      <a:endParaRPr sz="1900" b="1"/>
                    </a:p>
                    <a:p>
                      <a:pPr marL="0" lvl="0" indent="0" algn="ctr" rtl="0">
                        <a:spcBef>
                          <a:spcPts val="0"/>
                        </a:spcBef>
                        <a:spcAft>
                          <a:spcPts val="0"/>
                        </a:spcAft>
                        <a:buNone/>
                      </a:pPr>
                      <a:endParaRPr sz="1000" b="1"/>
                    </a:p>
                    <a:p>
                      <a:pPr marL="0" lvl="0" indent="0" algn="ctr" rtl="0">
                        <a:spcBef>
                          <a:spcPts val="0"/>
                        </a:spcBef>
                        <a:spcAft>
                          <a:spcPts val="0"/>
                        </a:spcAft>
                        <a:buNone/>
                      </a:pPr>
                      <a:endParaRPr sz="26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extLst>
                  <a:ext uri="{0D108BD9-81ED-4DB2-BD59-A6C34878D82A}">
                    <a16:rowId xmlns:a16="http://schemas.microsoft.com/office/drawing/2014/main" xmlns="" val="10002"/>
                  </a:ext>
                </a:extLst>
              </a:tr>
              <a:tr h="1371173">
                <a:tc>
                  <a:txBody>
                    <a:bodyPr/>
                    <a:lstStyle/>
                    <a:p>
                      <a:pPr marL="0" lvl="0" indent="0" algn="ctr" rtl="0">
                        <a:spcBef>
                          <a:spcPts val="0"/>
                        </a:spcBef>
                        <a:spcAft>
                          <a:spcPts val="0"/>
                        </a:spcAft>
                        <a:buClr>
                          <a:schemeClr val="dk1"/>
                        </a:buClr>
                        <a:buSzPts val="1100"/>
                        <a:buFont typeface="Arial"/>
                        <a:buNone/>
                      </a:pPr>
                      <a:r>
                        <a:rPr lang="en" sz="1800" b="1" dirty="0"/>
                        <a:t>MOUTH CARE</a:t>
                      </a:r>
                      <a:endParaRPr sz="1800" b="1" dirty="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Clr>
                          <a:schemeClr val="dk1"/>
                        </a:buClr>
                        <a:buSzPts val="1100"/>
                        <a:buFont typeface="Arial"/>
                        <a:buNone/>
                      </a:pPr>
                      <a:r>
                        <a:rPr lang="en" sz="1900" b="1">
                          <a:solidFill>
                            <a:schemeClr val="dk1"/>
                          </a:solidFill>
                        </a:rPr>
                        <a:t>BATHROOM</a:t>
                      </a:r>
                      <a:endParaRPr sz="19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Clr>
                          <a:schemeClr val="dk1"/>
                        </a:buClr>
                        <a:buSzPts val="1100"/>
                        <a:buFont typeface="Arial"/>
                        <a:buNone/>
                      </a:pPr>
                      <a:r>
                        <a:rPr lang="en" sz="1900" b="1"/>
                        <a:t>TIME / DAY ?</a:t>
                      </a:r>
                      <a:endParaRPr sz="19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Clr>
                          <a:schemeClr val="dk1"/>
                        </a:buClr>
                        <a:buSzPts val="1100"/>
                        <a:buFont typeface="Arial"/>
                        <a:buNone/>
                      </a:pPr>
                      <a:r>
                        <a:rPr lang="en" sz="1900" b="1"/>
                        <a:t>TV  ON / OFF</a:t>
                      </a:r>
                      <a:endParaRPr sz="1900" b="1"/>
                    </a:p>
                    <a:p>
                      <a:pPr marL="0" lvl="0" indent="0" algn="ctr" rtl="0">
                        <a:spcBef>
                          <a:spcPts val="0"/>
                        </a:spcBef>
                        <a:spcAft>
                          <a:spcPts val="0"/>
                        </a:spcAft>
                        <a:buClr>
                          <a:schemeClr val="dk1"/>
                        </a:buClr>
                        <a:buSzPts val="1100"/>
                        <a:buFont typeface="Arial"/>
                        <a:buNone/>
                      </a:pPr>
                      <a:endParaRPr sz="600" b="1"/>
                    </a:p>
                    <a:p>
                      <a:pPr marL="0" lvl="0" indent="0" algn="ctr" rtl="0">
                        <a:spcBef>
                          <a:spcPts val="0"/>
                        </a:spcBef>
                        <a:spcAft>
                          <a:spcPts val="0"/>
                        </a:spcAft>
                        <a:buClr>
                          <a:schemeClr val="dk1"/>
                        </a:buClr>
                        <a:buSzPts val="1100"/>
                        <a:buFont typeface="Arial"/>
                        <a:buNone/>
                      </a:pPr>
                      <a:endParaRPr sz="19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1900" b="1"/>
                        <a:t>BED</a:t>
                      </a:r>
                      <a:endParaRPr sz="19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1900" b="1" dirty="0"/>
                        <a:t>LETTER BOARD</a:t>
                      </a:r>
                      <a:endParaRPr sz="1900" b="1" dirty="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extLst>
                  <a:ext uri="{0D108BD9-81ED-4DB2-BD59-A6C34878D82A}">
                    <a16:rowId xmlns:a16="http://schemas.microsoft.com/office/drawing/2014/main" xmlns="" val="10003"/>
                  </a:ext>
                </a:extLst>
              </a:tr>
            </a:tbl>
          </a:graphicData>
        </a:graphic>
      </p:graphicFrame>
      <p:pic>
        <p:nvPicPr>
          <p:cNvPr id="6" name="Google Shape;105;p19"/>
          <p:cNvPicPr preferRelativeResize="0"/>
          <p:nvPr/>
        </p:nvPicPr>
        <p:blipFill rotWithShape="1">
          <a:blip r:embed="rId2">
            <a:alphaModFix/>
          </a:blip>
          <a:srcRect l="2045" t="4742" r="2797" b="17388"/>
          <a:stretch/>
        </p:blipFill>
        <p:spPr>
          <a:xfrm>
            <a:off x="7992619" y="5154125"/>
            <a:ext cx="938256" cy="544800"/>
          </a:xfrm>
          <a:prstGeom prst="rect">
            <a:avLst/>
          </a:prstGeom>
          <a:noFill/>
          <a:ln>
            <a:noFill/>
          </a:ln>
        </p:spPr>
      </p:pic>
      <p:pic>
        <p:nvPicPr>
          <p:cNvPr id="7" name="Google Shape;106;p19"/>
          <p:cNvPicPr preferRelativeResize="0"/>
          <p:nvPr/>
        </p:nvPicPr>
        <p:blipFill>
          <a:blip r:embed="rId3">
            <a:alphaModFix/>
          </a:blip>
          <a:stretch>
            <a:fillRect/>
          </a:stretch>
        </p:blipFill>
        <p:spPr>
          <a:xfrm>
            <a:off x="331064" y="1946584"/>
            <a:ext cx="776675" cy="864266"/>
          </a:xfrm>
          <a:prstGeom prst="rect">
            <a:avLst/>
          </a:prstGeom>
          <a:noFill/>
          <a:ln>
            <a:noFill/>
          </a:ln>
        </p:spPr>
      </p:pic>
      <p:pic>
        <p:nvPicPr>
          <p:cNvPr id="8" name="Google Shape;107;p19"/>
          <p:cNvPicPr preferRelativeResize="0"/>
          <p:nvPr/>
        </p:nvPicPr>
        <p:blipFill>
          <a:blip r:embed="rId4">
            <a:alphaModFix/>
          </a:blip>
          <a:stretch>
            <a:fillRect/>
          </a:stretch>
        </p:blipFill>
        <p:spPr>
          <a:xfrm>
            <a:off x="1830565" y="4913464"/>
            <a:ext cx="905225" cy="748963"/>
          </a:xfrm>
          <a:prstGeom prst="rect">
            <a:avLst/>
          </a:prstGeom>
          <a:noFill/>
          <a:ln>
            <a:noFill/>
          </a:ln>
        </p:spPr>
      </p:pic>
      <p:pic>
        <p:nvPicPr>
          <p:cNvPr id="9" name="Google Shape;108;p19"/>
          <p:cNvPicPr preferRelativeResize="0"/>
          <p:nvPr/>
        </p:nvPicPr>
        <p:blipFill rotWithShape="1">
          <a:blip r:embed="rId5">
            <a:alphaModFix/>
          </a:blip>
          <a:srcRect b="4780"/>
          <a:stretch/>
        </p:blipFill>
        <p:spPr>
          <a:xfrm>
            <a:off x="6486101" y="4925050"/>
            <a:ext cx="983050" cy="773550"/>
          </a:xfrm>
          <a:prstGeom prst="rect">
            <a:avLst/>
          </a:prstGeom>
          <a:noFill/>
          <a:ln>
            <a:noFill/>
          </a:ln>
        </p:spPr>
      </p:pic>
      <p:pic>
        <p:nvPicPr>
          <p:cNvPr id="10" name="Google Shape;109;p19"/>
          <p:cNvPicPr preferRelativeResize="0"/>
          <p:nvPr/>
        </p:nvPicPr>
        <p:blipFill rotWithShape="1">
          <a:blip r:embed="rId6">
            <a:clrChange>
              <a:clrFrom>
                <a:srgbClr val="FFFFFF"/>
              </a:clrFrom>
              <a:clrTo>
                <a:srgbClr val="FFFFFF">
                  <a:alpha val="0"/>
                </a:srgbClr>
              </a:clrTo>
            </a:clrChange>
            <a:alphaModFix/>
          </a:blip>
          <a:srcRect l="-4525" t="3353" r="52981"/>
          <a:stretch/>
        </p:blipFill>
        <p:spPr>
          <a:xfrm>
            <a:off x="4019679" y="2070159"/>
            <a:ext cx="514000" cy="775259"/>
          </a:xfrm>
          <a:prstGeom prst="rect">
            <a:avLst/>
          </a:prstGeom>
          <a:noFill/>
          <a:ln>
            <a:noFill/>
          </a:ln>
        </p:spPr>
      </p:pic>
      <p:pic>
        <p:nvPicPr>
          <p:cNvPr id="11" name="Google Shape;110;p19"/>
          <p:cNvPicPr preferRelativeResize="0"/>
          <p:nvPr/>
        </p:nvPicPr>
        <p:blipFill rotWithShape="1">
          <a:blip r:embed="rId7">
            <a:alphaModFix/>
          </a:blip>
          <a:srcRect r="8122" b="9436"/>
          <a:stretch/>
        </p:blipFill>
        <p:spPr>
          <a:xfrm>
            <a:off x="221000" y="3473525"/>
            <a:ext cx="996800" cy="815828"/>
          </a:xfrm>
          <a:prstGeom prst="rect">
            <a:avLst/>
          </a:prstGeom>
          <a:noFill/>
          <a:ln>
            <a:noFill/>
          </a:ln>
        </p:spPr>
      </p:pic>
      <p:pic>
        <p:nvPicPr>
          <p:cNvPr id="12" name="Google Shape;111;p19"/>
          <p:cNvPicPr preferRelativeResize="0"/>
          <p:nvPr/>
        </p:nvPicPr>
        <p:blipFill rotWithShape="1">
          <a:blip r:embed="rId6">
            <a:clrChange>
              <a:clrFrom>
                <a:srgbClr val="FFFFFF"/>
              </a:clrFrom>
              <a:clrTo>
                <a:srgbClr val="FFFFFF">
                  <a:alpha val="0"/>
                </a:srgbClr>
              </a:clrTo>
            </a:clrChange>
            <a:alphaModFix/>
          </a:blip>
          <a:srcRect l="47334" t="3685" r="-5278" b="326"/>
          <a:stretch/>
        </p:blipFill>
        <p:spPr>
          <a:xfrm>
            <a:off x="3141753" y="2116298"/>
            <a:ext cx="629575" cy="748971"/>
          </a:xfrm>
          <a:prstGeom prst="rect">
            <a:avLst/>
          </a:prstGeom>
          <a:noFill/>
          <a:ln>
            <a:noFill/>
          </a:ln>
        </p:spPr>
      </p:pic>
      <p:pic>
        <p:nvPicPr>
          <p:cNvPr id="13" name="Google Shape;112;p19"/>
          <p:cNvPicPr preferRelativeResize="0"/>
          <p:nvPr/>
        </p:nvPicPr>
        <p:blipFill>
          <a:blip r:embed="rId8">
            <a:alphaModFix/>
          </a:blip>
          <a:stretch>
            <a:fillRect/>
          </a:stretch>
        </p:blipFill>
        <p:spPr>
          <a:xfrm>
            <a:off x="4926675" y="1953902"/>
            <a:ext cx="938250" cy="840898"/>
          </a:xfrm>
          <a:prstGeom prst="rect">
            <a:avLst/>
          </a:prstGeom>
          <a:noFill/>
          <a:ln>
            <a:noFill/>
          </a:ln>
        </p:spPr>
      </p:pic>
      <p:pic>
        <p:nvPicPr>
          <p:cNvPr id="14" name="Google Shape;113;p19"/>
          <p:cNvPicPr preferRelativeResize="0"/>
          <p:nvPr/>
        </p:nvPicPr>
        <p:blipFill>
          <a:blip r:embed="rId9">
            <a:alphaModFix/>
          </a:blip>
          <a:stretch>
            <a:fillRect/>
          </a:stretch>
        </p:blipFill>
        <p:spPr>
          <a:xfrm>
            <a:off x="5245424" y="3676525"/>
            <a:ext cx="383753" cy="620150"/>
          </a:xfrm>
          <a:prstGeom prst="rect">
            <a:avLst/>
          </a:prstGeom>
          <a:noFill/>
          <a:ln>
            <a:noFill/>
          </a:ln>
        </p:spPr>
      </p:pic>
      <p:pic>
        <p:nvPicPr>
          <p:cNvPr id="15" name="Google Shape;114;p19"/>
          <p:cNvPicPr preferRelativeResize="0"/>
          <p:nvPr/>
        </p:nvPicPr>
        <p:blipFill rotWithShape="1">
          <a:blip r:embed="rId10">
            <a:alphaModFix/>
          </a:blip>
          <a:srcRect l="6286" t="7352" r="10781" b="4386"/>
          <a:stretch/>
        </p:blipFill>
        <p:spPr>
          <a:xfrm>
            <a:off x="1894775" y="2173018"/>
            <a:ext cx="746850" cy="635532"/>
          </a:xfrm>
          <a:prstGeom prst="rect">
            <a:avLst/>
          </a:prstGeom>
          <a:noFill/>
          <a:ln>
            <a:noFill/>
          </a:ln>
        </p:spPr>
      </p:pic>
      <p:pic>
        <p:nvPicPr>
          <p:cNvPr id="16" name="Google Shape;115;p19"/>
          <p:cNvPicPr preferRelativeResize="0"/>
          <p:nvPr/>
        </p:nvPicPr>
        <p:blipFill rotWithShape="1">
          <a:blip r:embed="rId11">
            <a:alphaModFix/>
          </a:blip>
          <a:srcRect l="64273" t="35882" r="30921" b="49201"/>
          <a:stretch/>
        </p:blipFill>
        <p:spPr>
          <a:xfrm>
            <a:off x="5179540" y="616412"/>
            <a:ext cx="507599" cy="812350"/>
          </a:xfrm>
          <a:prstGeom prst="rect">
            <a:avLst/>
          </a:prstGeom>
          <a:noFill/>
          <a:ln>
            <a:noFill/>
          </a:ln>
        </p:spPr>
      </p:pic>
      <p:pic>
        <p:nvPicPr>
          <p:cNvPr id="17" name="Google Shape;116;p19"/>
          <p:cNvPicPr preferRelativeResize="0"/>
          <p:nvPr/>
        </p:nvPicPr>
        <p:blipFill rotWithShape="1">
          <a:blip r:embed="rId12">
            <a:alphaModFix/>
          </a:blip>
          <a:srcRect r="4580" b="7978"/>
          <a:stretch/>
        </p:blipFill>
        <p:spPr>
          <a:xfrm>
            <a:off x="1865865" y="3650252"/>
            <a:ext cx="834625" cy="638051"/>
          </a:xfrm>
          <a:prstGeom prst="rect">
            <a:avLst/>
          </a:prstGeom>
          <a:noFill/>
          <a:ln>
            <a:noFill/>
          </a:ln>
        </p:spPr>
      </p:pic>
      <p:pic>
        <p:nvPicPr>
          <p:cNvPr id="18" name="Google Shape;117;p19"/>
          <p:cNvPicPr preferRelativeResize="0"/>
          <p:nvPr/>
        </p:nvPicPr>
        <p:blipFill>
          <a:blip r:embed="rId13">
            <a:alphaModFix/>
          </a:blip>
          <a:stretch>
            <a:fillRect/>
          </a:stretch>
        </p:blipFill>
        <p:spPr>
          <a:xfrm>
            <a:off x="7867252" y="2232501"/>
            <a:ext cx="629575" cy="550654"/>
          </a:xfrm>
          <a:prstGeom prst="rect">
            <a:avLst/>
          </a:prstGeom>
          <a:noFill/>
          <a:ln>
            <a:noFill/>
          </a:ln>
        </p:spPr>
      </p:pic>
      <p:pic>
        <p:nvPicPr>
          <p:cNvPr id="19" name="Google Shape;118;p19"/>
          <p:cNvPicPr preferRelativeResize="0"/>
          <p:nvPr/>
        </p:nvPicPr>
        <p:blipFill rotWithShape="1">
          <a:blip r:embed="rId14">
            <a:alphaModFix/>
          </a:blip>
          <a:srcRect l="8070" t="2663" r="4109" b="4864"/>
          <a:stretch/>
        </p:blipFill>
        <p:spPr>
          <a:xfrm>
            <a:off x="3596675" y="799402"/>
            <a:ext cx="668628" cy="629575"/>
          </a:xfrm>
          <a:prstGeom prst="rect">
            <a:avLst/>
          </a:prstGeom>
          <a:noFill/>
          <a:ln>
            <a:noFill/>
          </a:ln>
        </p:spPr>
      </p:pic>
      <p:pic>
        <p:nvPicPr>
          <p:cNvPr id="20" name="Google Shape;120;p19"/>
          <p:cNvPicPr preferRelativeResize="0"/>
          <p:nvPr/>
        </p:nvPicPr>
        <p:blipFill>
          <a:blip r:embed="rId15">
            <a:alphaModFix/>
          </a:blip>
          <a:stretch>
            <a:fillRect/>
          </a:stretch>
        </p:blipFill>
        <p:spPr>
          <a:xfrm>
            <a:off x="6508500" y="2202003"/>
            <a:ext cx="938250" cy="592803"/>
          </a:xfrm>
          <a:prstGeom prst="rect">
            <a:avLst/>
          </a:prstGeom>
          <a:noFill/>
          <a:ln>
            <a:noFill/>
          </a:ln>
        </p:spPr>
      </p:pic>
      <p:pic>
        <p:nvPicPr>
          <p:cNvPr id="21" name="Google Shape;121;p19"/>
          <p:cNvPicPr preferRelativeResize="0"/>
          <p:nvPr/>
        </p:nvPicPr>
        <p:blipFill>
          <a:blip r:embed="rId16">
            <a:alphaModFix/>
          </a:blip>
          <a:stretch>
            <a:fillRect/>
          </a:stretch>
        </p:blipFill>
        <p:spPr>
          <a:xfrm>
            <a:off x="7939851" y="3547726"/>
            <a:ext cx="1043825" cy="833920"/>
          </a:xfrm>
          <a:prstGeom prst="rect">
            <a:avLst/>
          </a:prstGeom>
          <a:noFill/>
          <a:ln>
            <a:noFill/>
          </a:ln>
        </p:spPr>
      </p:pic>
      <p:sp>
        <p:nvSpPr>
          <p:cNvPr id="22" name="Google Shape;122;p19"/>
          <p:cNvSpPr/>
          <p:nvPr/>
        </p:nvSpPr>
        <p:spPr>
          <a:xfrm>
            <a:off x="7862513" y="3663938"/>
            <a:ext cx="1198500" cy="749100"/>
          </a:xfrm>
          <a:prstGeom prst="mathMultiply">
            <a:avLst>
              <a:gd name="adj1" fmla="val 23520"/>
            </a:avLst>
          </a:prstGeom>
          <a:solidFill>
            <a:srgbClr val="FF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pic>
        <p:nvPicPr>
          <p:cNvPr id="23" name="Google Shape;123;p19"/>
          <p:cNvPicPr preferRelativeResize="0"/>
          <p:nvPr/>
        </p:nvPicPr>
        <p:blipFill rotWithShape="1">
          <a:blip r:embed="rId17">
            <a:alphaModFix/>
          </a:blip>
          <a:srcRect l="21095" r="20534"/>
          <a:stretch/>
        </p:blipFill>
        <p:spPr>
          <a:xfrm>
            <a:off x="8419951" y="2122512"/>
            <a:ext cx="563725" cy="657538"/>
          </a:xfrm>
          <a:prstGeom prst="rect">
            <a:avLst/>
          </a:prstGeom>
          <a:noFill/>
          <a:ln>
            <a:noFill/>
          </a:ln>
        </p:spPr>
      </p:pic>
      <p:pic>
        <p:nvPicPr>
          <p:cNvPr id="24" name="Google Shape;124;p19"/>
          <p:cNvPicPr preferRelativeResize="0"/>
          <p:nvPr/>
        </p:nvPicPr>
        <p:blipFill>
          <a:blip r:embed="rId18">
            <a:alphaModFix/>
          </a:blip>
          <a:stretch>
            <a:fillRect/>
          </a:stretch>
        </p:blipFill>
        <p:spPr>
          <a:xfrm>
            <a:off x="3513677" y="4928175"/>
            <a:ext cx="834625" cy="773550"/>
          </a:xfrm>
          <a:prstGeom prst="rect">
            <a:avLst/>
          </a:prstGeom>
          <a:noFill/>
          <a:ln>
            <a:noFill/>
          </a:ln>
        </p:spPr>
      </p:pic>
      <p:pic>
        <p:nvPicPr>
          <p:cNvPr id="25" name="Google Shape;125;p19"/>
          <p:cNvPicPr preferRelativeResize="0"/>
          <p:nvPr/>
        </p:nvPicPr>
        <p:blipFill>
          <a:blip r:embed="rId19">
            <a:alphaModFix/>
          </a:blip>
          <a:stretch>
            <a:fillRect/>
          </a:stretch>
        </p:blipFill>
        <p:spPr>
          <a:xfrm rot="-5400004">
            <a:off x="6666139" y="505835"/>
            <a:ext cx="629575" cy="1033904"/>
          </a:xfrm>
          <a:prstGeom prst="rect">
            <a:avLst/>
          </a:prstGeom>
          <a:noFill/>
          <a:ln>
            <a:noFill/>
          </a:ln>
        </p:spPr>
      </p:pic>
      <p:pic>
        <p:nvPicPr>
          <p:cNvPr id="26" name="Google Shape;126;p19"/>
          <p:cNvPicPr preferRelativeResize="0"/>
          <p:nvPr/>
        </p:nvPicPr>
        <p:blipFill>
          <a:blip r:embed="rId20">
            <a:alphaModFix/>
          </a:blip>
          <a:stretch>
            <a:fillRect/>
          </a:stretch>
        </p:blipFill>
        <p:spPr>
          <a:xfrm>
            <a:off x="4918801" y="4944450"/>
            <a:ext cx="996800" cy="773550"/>
          </a:xfrm>
          <a:prstGeom prst="rect">
            <a:avLst/>
          </a:prstGeom>
          <a:noFill/>
          <a:ln>
            <a:noFill/>
          </a:ln>
        </p:spPr>
      </p:pic>
      <p:pic>
        <p:nvPicPr>
          <p:cNvPr id="27" name="Google Shape;127;p19"/>
          <p:cNvPicPr preferRelativeResize="0"/>
          <p:nvPr/>
        </p:nvPicPr>
        <p:blipFill>
          <a:blip r:embed="rId21">
            <a:alphaModFix/>
          </a:blip>
          <a:stretch>
            <a:fillRect/>
          </a:stretch>
        </p:blipFill>
        <p:spPr>
          <a:xfrm>
            <a:off x="202450" y="4948699"/>
            <a:ext cx="1033900" cy="856278"/>
          </a:xfrm>
          <a:prstGeom prst="rect">
            <a:avLst/>
          </a:prstGeom>
          <a:noFill/>
          <a:ln>
            <a:noFill/>
          </a:ln>
        </p:spPr>
      </p:pic>
      <p:pic>
        <p:nvPicPr>
          <p:cNvPr id="28" name="Google Shape;128;p19"/>
          <p:cNvPicPr preferRelativeResize="0"/>
          <p:nvPr/>
        </p:nvPicPr>
        <p:blipFill>
          <a:blip r:embed="rId22">
            <a:alphaModFix/>
          </a:blip>
          <a:stretch>
            <a:fillRect/>
          </a:stretch>
        </p:blipFill>
        <p:spPr>
          <a:xfrm>
            <a:off x="6554877" y="3475883"/>
            <a:ext cx="996801" cy="815607"/>
          </a:xfrm>
          <a:prstGeom prst="rect">
            <a:avLst/>
          </a:prstGeom>
          <a:noFill/>
          <a:ln>
            <a:noFill/>
          </a:ln>
        </p:spPr>
      </p:pic>
      <p:pic>
        <p:nvPicPr>
          <p:cNvPr id="29" name="Google Shape;129;p19"/>
          <p:cNvPicPr preferRelativeResize="0"/>
          <p:nvPr/>
        </p:nvPicPr>
        <p:blipFill>
          <a:blip r:embed="rId23">
            <a:alphaModFix/>
          </a:blip>
          <a:stretch>
            <a:fillRect/>
          </a:stretch>
        </p:blipFill>
        <p:spPr>
          <a:xfrm>
            <a:off x="3266078" y="3504196"/>
            <a:ext cx="629575" cy="757267"/>
          </a:xfrm>
          <a:prstGeom prst="rect">
            <a:avLst/>
          </a:prstGeom>
          <a:noFill/>
          <a:ln>
            <a:noFill/>
          </a:ln>
        </p:spPr>
      </p:pic>
      <p:pic>
        <p:nvPicPr>
          <p:cNvPr id="30" name="Google Shape;130;p19"/>
          <p:cNvPicPr preferRelativeResize="0"/>
          <p:nvPr/>
        </p:nvPicPr>
        <p:blipFill>
          <a:blip r:embed="rId24">
            <a:alphaModFix/>
          </a:blip>
          <a:stretch>
            <a:fillRect/>
          </a:stretch>
        </p:blipFill>
        <p:spPr>
          <a:xfrm>
            <a:off x="3895651" y="3473901"/>
            <a:ext cx="563725" cy="825856"/>
          </a:xfrm>
          <a:prstGeom prst="rect">
            <a:avLst/>
          </a:prstGeom>
          <a:noFill/>
          <a:ln>
            <a:noFill/>
          </a:ln>
        </p:spPr>
      </p:pic>
      <p:pic>
        <p:nvPicPr>
          <p:cNvPr id="31" name="Google Shape;131;p19"/>
          <p:cNvPicPr preferRelativeResize="0"/>
          <p:nvPr/>
        </p:nvPicPr>
        <p:blipFill>
          <a:blip r:embed="rId25">
            <a:alphaModFix/>
          </a:blip>
          <a:stretch>
            <a:fillRect/>
          </a:stretch>
        </p:blipFill>
        <p:spPr>
          <a:xfrm>
            <a:off x="8058525" y="796301"/>
            <a:ext cx="792248" cy="657549"/>
          </a:xfrm>
          <a:prstGeom prst="rect">
            <a:avLst/>
          </a:prstGeom>
          <a:noFill/>
          <a:ln>
            <a:noFill/>
          </a:ln>
        </p:spPr>
      </p:pic>
      <p:pic>
        <p:nvPicPr>
          <p:cNvPr id="32" name="Google Shape;132;p19"/>
          <p:cNvPicPr preferRelativeResize="0"/>
          <p:nvPr/>
        </p:nvPicPr>
        <p:blipFill>
          <a:blip r:embed="rId26">
            <a:alphaModFix/>
          </a:blip>
          <a:stretch>
            <a:fillRect/>
          </a:stretch>
        </p:blipFill>
        <p:spPr>
          <a:xfrm>
            <a:off x="1980402" y="605827"/>
            <a:ext cx="605575" cy="833925"/>
          </a:xfrm>
          <a:prstGeom prst="rect">
            <a:avLst/>
          </a:prstGeom>
          <a:noFill/>
          <a:ln>
            <a:noFill/>
          </a:ln>
        </p:spPr>
      </p:pic>
      <p:pic>
        <p:nvPicPr>
          <p:cNvPr id="33" name="Google Shape;133;p19"/>
          <p:cNvPicPr preferRelativeResize="0"/>
          <p:nvPr/>
        </p:nvPicPr>
        <p:blipFill>
          <a:blip r:embed="rId27">
            <a:alphaModFix/>
          </a:blip>
          <a:stretch>
            <a:fillRect/>
          </a:stretch>
        </p:blipFill>
        <p:spPr>
          <a:xfrm>
            <a:off x="220400" y="602001"/>
            <a:ext cx="996800" cy="829669"/>
          </a:xfrm>
          <a:prstGeom prst="rect">
            <a:avLst/>
          </a:prstGeom>
          <a:noFill/>
          <a:ln>
            <a:noFill/>
          </a:ln>
        </p:spPr>
      </p:pic>
    </p:spTree>
    <p:extLst>
      <p:ext uri="{BB962C8B-B14F-4D97-AF65-F5344CB8AC3E}">
        <p14:creationId xmlns:p14="http://schemas.microsoft.com/office/powerpoint/2010/main" val="2975449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989194" y="6631442"/>
            <a:ext cx="6858000" cy="217932"/>
          </a:xfrm>
        </p:spPr>
        <p:txBody>
          <a:bodyPr>
            <a:normAutofit fontScale="92500" lnSpcReduction="20000"/>
          </a:bodyPr>
          <a:lstStyle/>
          <a:p>
            <a:r>
              <a:rPr lang="en-US" dirty="0"/>
              <a:t>Partner-Assisted Scanning Instructions – message board</a:t>
            </a:r>
          </a:p>
        </p:txBody>
      </p:sp>
      <p:sp>
        <p:nvSpPr>
          <p:cNvPr id="9" name="Rectangle 8"/>
          <p:cNvSpPr/>
          <p:nvPr/>
        </p:nvSpPr>
        <p:spPr>
          <a:xfrm>
            <a:off x="261257" y="118662"/>
            <a:ext cx="8882743" cy="5201424"/>
          </a:xfrm>
          <a:prstGeom prst="rect">
            <a:avLst/>
          </a:prstGeom>
        </p:spPr>
        <p:txBody>
          <a:bodyPr wrap="square">
            <a:spAutoFit/>
          </a:bodyPr>
          <a:lstStyle/>
          <a:p>
            <a:pPr algn="ctr"/>
            <a:r>
              <a:rPr lang="en-US" sz="2000" b="1" dirty="0">
                <a:solidFill>
                  <a:srgbClr val="000000"/>
                </a:solidFill>
                <a:latin typeface="Calibri" panose="020F0502020204030204" pitchFamily="34" charset="0"/>
              </a:rPr>
              <a:t>If it’s hard for patient to point, please use “partner-assisted scanning”</a:t>
            </a:r>
            <a:endParaRPr lang="en-US" sz="1400" dirty="0"/>
          </a:p>
          <a:p>
            <a:pPr algn="ctr"/>
            <a:r>
              <a:rPr lang="en-US" sz="2000" b="1" dirty="0">
                <a:solidFill>
                  <a:srgbClr val="000000"/>
                </a:solidFill>
                <a:latin typeface="Calibri" panose="020F0502020204030204" pitchFamily="34" charset="0"/>
              </a:rPr>
              <a:t>This is how:</a:t>
            </a:r>
            <a:endParaRPr lang="en-US" sz="1400" dirty="0"/>
          </a:p>
          <a:p>
            <a:pPr algn="ctr"/>
            <a:r>
              <a:rPr lang="en-US" sz="1400" b="1" dirty="0">
                <a:solidFill>
                  <a:srgbClr val="000000"/>
                </a:solidFill>
                <a:latin typeface="Calibri" panose="020F0502020204030204" pitchFamily="34" charset="0"/>
              </a:rPr>
              <a:t> </a:t>
            </a:r>
            <a:endParaRPr lang="en-US" sz="1400" dirty="0"/>
          </a:p>
          <a:p>
            <a:r>
              <a:rPr lang="en-US" sz="1400" dirty="0">
                <a:solidFill>
                  <a:srgbClr val="000000"/>
                </a:solidFill>
                <a:latin typeface="Calibri" panose="020F0502020204030204" pitchFamily="34" charset="0"/>
              </a:rPr>
              <a:t>Ask patient to focus on the communication board and find the message they want to communicate.</a:t>
            </a:r>
          </a:p>
          <a:p>
            <a:r>
              <a:rPr lang="en-US" sz="1400" dirty="0">
                <a:solidFill>
                  <a:srgbClr val="000000"/>
                </a:solidFill>
                <a:latin typeface="Calibri" panose="020F0502020204030204" pitchFamily="34" charset="0"/>
              </a:rPr>
              <a:t>Establish patient’s “yes” (i.e. nodding, blinking, thumbs up, etc.)</a:t>
            </a:r>
            <a:endParaRPr lang="en-US" sz="1400" dirty="0"/>
          </a:p>
          <a:p>
            <a:r>
              <a:rPr lang="en-US" sz="1400" b="1" dirty="0">
                <a:solidFill>
                  <a:srgbClr val="000000"/>
                </a:solidFill>
                <a:latin typeface="Calibri" panose="020F0502020204030204" pitchFamily="34" charset="0"/>
              </a:rPr>
              <a:t> </a:t>
            </a:r>
            <a:endParaRPr lang="en-US" sz="1400" dirty="0"/>
          </a:p>
          <a:p>
            <a:pPr marL="457200"/>
            <a:r>
              <a:rPr lang="en-US" sz="1400" b="1" dirty="0">
                <a:solidFill>
                  <a:srgbClr val="000000"/>
                </a:solidFill>
                <a:latin typeface="Calibri" panose="020F0502020204030204" pitchFamily="34" charset="0"/>
              </a:rPr>
              <a:t>1.</a:t>
            </a:r>
            <a:r>
              <a:rPr lang="en-US" sz="600" b="1" dirty="0">
                <a:solidFill>
                  <a:srgbClr val="000000"/>
                </a:solidFill>
                <a:latin typeface="Times New Roman" panose="02020603050405020304" pitchFamily="18" charset="0"/>
              </a:rPr>
              <a:t>   </a:t>
            </a:r>
            <a:r>
              <a:rPr lang="en-US" sz="1400" b="1" dirty="0" smtClean="0">
                <a:solidFill>
                  <a:srgbClr val="000000"/>
                </a:solidFill>
                <a:latin typeface="Calibri" panose="020F0502020204030204" pitchFamily="34" charset="0"/>
              </a:rPr>
              <a:t>Proceed </a:t>
            </a:r>
            <a:r>
              <a:rPr lang="en-US" sz="1400" b="1" dirty="0">
                <a:solidFill>
                  <a:srgbClr val="000000"/>
                </a:solidFill>
                <a:latin typeface="Calibri" panose="020F0502020204030204" pitchFamily="34" charset="0"/>
              </a:rPr>
              <a:t>row by row. Point to each row and ask if the desired message is in that row</a:t>
            </a:r>
            <a:endParaRPr lang="en-US" sz="1400" dirty="0"/>
          </a:p>
          <a:p>
            <a:pPr marL="457200"/>
            <a:r>
              <a:rPr lang="en-US" sz="1200" dirty="0">
                <a:solidFill>
                  <a:srgbClr val="000000"/>
                </a:solidFill>
                <a:latin typeface="Calibri" panose="020F0502020204030204" pitchFamily="34" charset="0"/>
              </a:rPr>
              <a:t>	(e.g. point to 1st row and ask, “Is it in this row?” followed by 2nd row, and so on)</a:t>
            </a:r>
            <a:endParaRPr lang="en-US" sz="1400" dirty="0"/>
          </a:p>
          <a:p>
            <a:pPr marL="457200"/>
            <a:r>
              <a:rPr lang="en-US" sz="1400" b="1" dirty="0">
                <a:solidFill>
                  <a:srgbClr val="000000"/>
                </a:solidFill>
                <a:latin typeface="Calibri" panose="020F0502020204030204" pitchFamily="34" charset="0"/>
              </a:rPr>
              <a:t>2</a:t>
            </a:r>
            <a:r>
              <a:rPr lang="en-US" sz="1400" b="1" dirty="0" smtClean="0">
                <a:solidFill>
                  <a:srgbClr val="000000"/>
                </a:solidFill>
                <a:latin typeface="Calibri" panose="020F0502020204030204" pitchFamily="34" charset="0"/>
              </a:rPr>
              <a:t>.</a:t>
            </a:r>
            <a:r>
              <a:rPr lang="en-US" sz="600" b="1" dirty="0" smtClean="0">
                <a:solidFill>
                  <a:srgbClr val="000000"/>
                </a:solidFill>
                <a:latin typeface="Times New Roman" panose="02020603050405020304" pitchFamily="18" charset="0"/>
              </a:rPr>
              <a:t> </a:t>
            </a:r>
            <a:r>
              <a:rPr lang="en-US" sz="600" b="1" dirty="0">
                <a:solidFill>
                  <a:srgbClr val="000000"/>
                </a:solidFill>
                <a:latin typeface="Times New Roman" panose="02020603050405020304" pitchFamily="18" charset="0"/>
              </a:rPr>
              <a:t>  </a:t>
            </a:r>
            <a:r>
              <a:rPr lang="en-US" sz="1400" b="1" dirty="0">
                <a:solidFill>
                  <a:srgbClr val="000000"/>
                </a:solidFill>
                <a:latin typeface="Calibri" panose="020F0502020204030204" pitchFamily="34" charset="0"/>
              </a:rPr>
              <a:t>Patient will select a row using the established </a:t>
            </a:r>
            <a:r>
              <a:rPr lang="en-US" sz="1400" b="1" dirty="0" smtClean="0">
                <a:solidFill>
                  <a:srgbClr val="000000"/>
                </a:solidFill>
                <a:latin typeface="Calibri" panose="020F0502020204030204" pitchFamily="34" charset="0"/>
              </a:rPr>
              <a:t>YES </a:t>
            </a:r>
            <a:r>
              <a:rPr lang="en-US" sz="1400" b="1" dirty="0">
                <a:solidFill>
                  <a:srgbClr val="000000"/>
                </a:solidFill>
                <a:latin typeface="Calibri" panose="020F0502020204030204" pitchFamily="34" charset="0"/>
              </a:rPr>
              <a:t>response. Verify the choice out loud.</a:t>
            </a:r>
          </a:p>
          <a:p>
            <a:pPr marL="457200"/>
            <a:r>
              <a:rPr lang="en-US" sz="1400" b="1" dirty="0">
                <a:solidFill>
                  <a:srgbClr val="000000"/>
                </a:solidFill>
                <a:latin typeface="Calibri" panose="020F0502020204030204" pitchFamily="34" charset="0"/>
              </a:rPr>
              <a:t>3</a:t>
            </a:r>
            <a:r>
              <a:rPr lang="en-US" sz="1400" b="1" dirty="0" smtClean="0">
                <a:solidFill>
                  <a:srgbClr val="000000"/>
                </a:solidFill>
                <a:latin typeface="Calibri" panose="020F0502020204030204" pitchFamily="34" charset="0"/>
              </a:rPr>
              <a:t>.</a:t>
            </a:r>
            <a:r>
              <a:rPr lang="en-US" sz="600" b="1" dirty="0" smtClean="0">
                <a:solidFill>
                  <a:srgbClr val="000000"/>
                </a:solidFill>
                <a:latin typeface="Times New Roman" panose="02020603050405020304" pitchFamily="18" charset="0"/>
              </a:rPr>
              <a:t> </a:t>
            </a:r>
            <a:r>
              <a:rPr lang="en-US" sz="600" b="1" dirty="0">
                <a:solidFill>
                  <a:srgbClr val="000000"/>
                </a:solidFill>
                <a:latin typeface="Times New Roman" panose="02020603050405020304" pitchFamily="18" charset="0"/>
              </a:rPr>
              <a:t>  </a:t>
            </a:r>
            <a:r>
              <a:rPr lang="en-US" sz="1400" b="1" dirty="0">
                <a:solidFill>
                  <a:srgbClr val="000000"/>
                </a:solidFill>
                <a:latin typeface="Calibri" panose="020F0502020204030204" pitchFamily="34" charset="0"/>
              </a:rPr>
              <a:t>Point to each message within the selected row (“Is it suction?” “Trouble breathing,” etc</a:t>
            </a:r>
            <a:r>
              <a:rPr lang="en-US" sz="1400" b="1" dirty="0" smtClean="0">
                <a:solidFill>
                  <a:srgbClr val="000000"/>
                </a:solidFill>
                <a:latin typeface="Calibri" panose="020F0502020204030204" pitchFamily="34" charset="0"/>
              </a:rPr>
              <a:t>.).</a:t>
            </a:r>
            <a:endParaRPr lang="en-US" sz="1400" dirty="0"/>
          </a:p>
          <a:p>
            <a:pPr marL="457200"/>
            <a:r>
              <a:rPr lang="en-US" sz="1400" b="1" dirty="0">
                <a:solidFill>
                  <a:srgbClr val="000000"/>
                </a:solidFill>
                <a:latin typeface="Calibri" panose="020F0502020204030204" pitchFamily="34" charset="0"/>
              </a:rPr>
              <a:t>4.</a:t>
            </a:r>
            <a:r>
              <a:rPr lang="en-US" sz="600" b="1" dirty="0">
                <a:solidFill>
                  <a:srgbClr val="000000"/>
                </a:solidFill>
                <a:latin typeface="Times New Roman" panose="02020603050405020304" pitchFamily="18" charset="0"/>
              </a:rPr>
              <a:t>   </a:t>
            </a:r>
            <a:r>
              <a:rPr lang="en-US" sz="1400" b="1" dirty="0">
                <a:solidFill>
                  <a:srgbClr val="000000"/>
                </a:solidFill>
                <a:latin typeface="Calibri" panose="020F0502020204030204" pitchFamily="34" charset="0"/>
              </a:rPr>
              <a:t>Patient will signal that you are pointing to  the desired message using established YES </a:t>
            </a:r>
            <a:r>
              <a:rPr lang="en-US" sz="1400" b="1" dirty="0" smtClean="0">
                <a:solidFill>
                  <a:srgbClr val="000000"/>
                </a:solidFill>
                <a:latin typeface="Calibri" panose="020F0502020204030204" pitchFamily="34" charset="0"/>
              </a:rPr>
              <a:t>response.</a:t>
            </a:r>
            <a:endParaRPr lang="en-US" sz="1400" dirty="0"/>
          </a:p>
          <a:p>
            <a:pPr marL="457200"/>
            <a:r>
              <a:rPr lang="en-US" sz="1400" b="1" dirty="0">
                <a:solidFill>
                  <a:srgbClr val="000000"/>
                </a:solidFill>
                <a:latin typeface="Calibri" panose="020F0502020204030204" pitchFamily="34" charset="0"/>
              </a:rPr>
              <a:t>5.</a:t>
            </a:r>
            <a:r>
              <a:rPr lang="en-US" sz="600" b="1" dirty="0">
                <a:solidFill>
                  <a:srgbClr val="000000"/>
                </a:solidFill>
                <a:latin typeface="Times New Roman" panose="02020603050405020304" pitchFamily="18" charset="0"/>
              </a:rPr>
              <a:t>   </a:t>
            </a:r>
            <a:r>
              <a:rPr lang="en-US" sz="1400" b="1" dirty="0">
                <a:solidFill>
                  <a:srgbClr val="000000"/>
                </a:solidFill>
                <a:latin typeface="Calibri" panose="020F0502020204030204" pitchFamily="34" charset="0"/>
              </a:rPr>
              <a:t>Confirm the selection &amp; </a:t>
            </a:r>
            <a:r>
              <a:rPr lang="en-US" sz="1400" b="1" dirty="0" smtClean="0">
                <a:solidFill>
                  <a:srgbClr val="000000"/>
                </a:solidFill>
                <a:latin typeface="Calibri" panose="020F0502020204030204" pitchFamily="34" charset="0"/>
              </a:rPr>
              <a:t>repeat.</a:t>
            </a:r>
            <a:endParaRPr lang="en-US" sz="1400" dirty="0"/>
          </a:p>
          <a:p>
            <a:r>
              <a:rPr lang="en-US" sz="1400" dirty="0">
                <a:solidFill>
                  <a:srgbClr val="000000"/>
                </a:solidFill>
                <a:latin typeface="Calibri" panose="020F0502020204030204" pitchFamily="34" charset="0"/>
              </a:rPr>
              <a:t> </a:t>
            </a:r>
            <a:endParaRPr lang="en-US" sz="1400" dirty="0"/>
          </a:p>
          <a:p>
            <a:pPr algn="ctr"/>
            <a:r>
              <a:rPr lang="en-US" sz="1400" b="1" u="sng" dirty="0">
                <a:solidFill>
                  <a:srgbClr val="000000"/>
                </a:solidFill>
                <a:latin typeface="Calibri" panose="020F0502020204030204" pitchFamily="34" charset="0"/>
              </a:rPr>
              <a:t>Additional Considerations:</a:t>
            </a:r>
            <a:endParaRPr lang="en-US" sz="1400" dirty="0"/>
          </a:p>
          <a:p>
            <a:pPr marL="742950" indent="-285750">
              <a:buFont typeface="Arial" panose="020B0604020202020204" pitchFamily="34" charset="0"/>
              <a:buChar char="•"/>
            </a:pPr>
            <a:r>
              <a:rPr lang="en-US" sz="1400" dirty="0">
                <a:solidFill>
                  <a:srgbClr val="000000"/>
                </a:solidFill>
                <a:latin typeface="+mj-lt"/>
              </a:rPr>
              <a:t>Hold this tool ~12 inches (~30 cm) from the patient’s </a:t>
            </a:r>
            <a:r>
              <a:rPr lang="en-US" sz="1400" dirty="0" smtClean="0">
                <a:solidFill>
                  <a:srgbClr val="000000"/>
                </a:solidFill>
                <a:latin typeface="+mj-lt"/>
              </a:rPr>
              <a:t>face.</a:t>
            </a:r>
            <a:endParaRPr lang="en-US" sz="1400" dirty="0">
              <a:solidFill>
                <a:srgbClr val="000000"/>
              </a:solidFill>
              <a:latin typeface="+mj-lt"/>
            </a:endParaRPr>
          </a:p>
          <a:p>
            <a:pPr marL="742950" indent="-285750">
              <a:buFont typeface="Arial" panose="020B0604020202020204" pitchFamily="34" charset="0"/>
              <a:buChar char="•"/>
            </a:pPr>
            <a:r>
              <a:rPr lang="en-US" sz="1400" dirty="0">
                <a:solidFill>
                  <a:srgbClr val="000000"/>
                </a:solidFill>
                <a:latin typeface="+mj-lt"/>
              </a:rPr>
              <a:t>Ensure good lighting, head positioning, and </a:t>
            </a:r>
            <a:r>
              <a:rPr lang="en-US" sz="1400" dirty="0" smtClean="0">
                <a:solidFill>
                  <a:srgbClr val="000000"/>
                </a:solidFill>
                <a:latin typeface="+mj-lt"/>
              </a:rPr>
              <a:t>vision.</a:t>
            </a:r>
            <a:endParaRPr lang="en-US" sz="1400" dirty="0">
              <a:solidFill>
                <a:srgbClr val="000000"/>
              </a:solidFill>
              <a:latin typeface="+mj-lt"/>
            </a:endParaRPr>
          </a:p>
          <a:p>
            <a:pPr marL="742950" indent="-285750">
              <a:buFont typeface="Arial" panose="020B0604020202020204" pitchFamily="34" charset="0"/>
              <a:buChar char="•"/>
            </a:pPr>
            <a:r>
              <a:rPr lang="en-US" sz="1400" dirty="0">
                <a:solidFill>
                  <a:srgbClr val="000000"/>
                </a:solidFill>
                <a:latin typeface="+mj-lt"/>
              </a:rPr>
              <a:t>Speak </a:t>
            </a:r>
            <a:r>
              <a:rPr lang="en-US" sz="1400" b="1" dirty="0">
                <a:solidFill>
                  <a:srgbClr val="000000"/>
                </a:solidFill>
                <a:latin typeface="+mj-lt"/>
              </a:rPr>
              <a:t>loudly</a:t>
            </a:r>
            <a:r>
              <a:rPr lang="en-US" sz="1400" dirty="0">
                <a:solidFill>
                  <a:srgbClr val="000000"/>
                </a:solidFill>
                <a:latin typeface="+mj-lt"/>
              </a:rPr>
              <a:t> and </a:t>
            </a:r>
            <a:r>
              <a:rPr lang="en-US" sz="1400" b="1" dirty="0">
                <a:solidFill>
                  <a:srgbClr val="000000"/>
                </a:solidFill>
                <a:latin typeface="+mj-lt"/>
              </a:rPr>
              <a:t>clearly</a:t>
            </a:r>
            <a:r>
              <a:rPr lang="en-US" sz="1400" dirty="0">
                <a:solidFill>
                  <a:srgbClr val="000000"/>
                </a:solidFill>
                <a:latin typeface="+mj-lt"/>
              </a:rPr>
              <a:t> using </a:t>
            </a:r>
            <a:r>
              <a:rPr lang="en-US" sz="1400" b="1" dirty="0">
                <a:solidFill>
                  <a:srgbClr val="000000"/>
                </a:solidFill>
                <a:latin typeface="+mj-lt"/>
              </a:rPr>
              <a:t>simple </a:t>
            </a:r>
            <a:r>
              <a:rPr lang="en-US" sz="1400" b="1" dirty="0" smtClean="0">
                <a:solidFill>
                  <a:srgbClr val="000000"/>
                </a:solidFill>
                <a:latin typeface="+mj-lt"/>
              </a:rPr>
              <a:t>language.</a:t>
            </a:r>
            <a:endParaRPr lang="en-US" sz="1400" dirty="0">
              <a:latin typeface="+mj-lt"/>
            </a:endParaRPr>
          </a:p>
          <a:p>
            <a:pPr marL="742950" indent="-285750">
              <a:buFont typeface="Arial" panose="020B0604020202020204" pitchFamily="34" charset="0"/>
              <a:buChar char="•"/>
            </a:pPr>
            <a:r>
              <a:rPr lang="en-US" sz="1400" dirty="0">
                <a:solidFill>
                  <a:srgbClr val="000000"/>
                </a:solidFill>
                <a:latin typeface="+mj-lt"/>
              </a:rPr>
              <a:t>Wearing masks and other PPE may make it difficult to understand </a:t>
            </a:r>
            <a:r>
              <a:rPr lang="en-US" sz="1400" dirty="0" smtClean="0">
                <a:solidFill>
                  <a:srgbClr val="000000"/>
                </a:solidFill>
                <a:latin typeface="+mj-lt"/>
              </a:rPr>
              <a:t>speech</a:t>
            </a:r>
            <a:r>
              <a:rPr lang="en-US" sz="1400" dirty="0">
                <a:solidFill>
                  <a:srgbClr val="000000"/>
                </a:solidFill>
                <a:latin typeface="+mj-lt"/>
              </a:rPr>
              <a:t>. Consider using communication tools when speaking </a:t>
            </a:r>
            <a:r>
              <a:rPr lang="en-US" sz="1400" dirty="0" smtClean="0">
                <a:solidFill>
                  <a:srgbClr val="000000"/>
                </a:solidFill>
                <a:latin typeface="+mj-lt"/>
              </a:rPr>
              <a:t>to the patient as </a:t>
            </a:r>
            <a:r>
              <a:rPr lang="en-US" sz="1400" dirty="0">
                <a:solidFill>
                  <a:srgbClr val="000000"/>
                </a:solidFill>
                <a:latin typeface="+mj-lt"/>
              </a:rPr>
              <a:t>well.</a:t>
            </a:r>
            <a:endParaRPr lang="en-US" sz="1400" dirty="0">
              <a:latin typeface="+mj-lt"/>
            </a:endParaRPr>
          </a:p>
          <a:p>
            <a:pPr marL="742950" indent="-285750">
              <a:buFont typeface="Arial" panose="020B0604020202020204" pitchFamily="34" charset="0"/>
              <a:buChar char="•"/>
            </a:pPr>
            <a:r>
              <a:rPr lang="en-US" sz="1400" dirty="0">
                <a:solidFill>
                  <a:srgbClr val="000000"/>
                </a:solidFill>
                <a:latin typeface="+mj-lt"/>
              </a:rPr>
              <a:t>If the patient can’t use this tool effectively now, that does not mean the patient won’t be able to use it later today, tomorrow, or this week. Continue to provide opportunities to support </a:t>
            </a:r>
            <a:r>
              <a:rPr lang="en-US" sz="1400" dirty="0" smtClean="0">
                <a:solidFill>
                  <a:srgbClr val="000000"/>
                </a:solidFill>
                <a:latin typeface="+mj-lt"/>
              </a:rPr>
              <a:t>communication</a:t>
            </a:r>
            <a:r>
              <a:rPr lang="en-US" sz="1400" dirty="0">
                <a:solidFill>
                  <a:srgbClr val="000000"/>
                </a:solidFill>
                <a:latin typeface="+mj-lt"/>
              </a:rPr>
              <a:t>.</a:t>
            </a:r>
            <a:endParaRPr lang="en-US" sz="1400" dirty="0">
              <a:latin typeface="+mj-lt"/>
            </a:endParaRPr>
          </a:p>
          <a:p>
            <a:r>
              <a:rPr lang="en-US" sz="1400" dirty="0">
                <a:latin typeface="+mj-lt"/>
              </a:rPr>
              <a:t/>
            </a:r>
            <a:br>
              <a:rPr lang="en-US" sz="1400" dirty="0">
                <a:latin typeface="+mj-lt"/>
              </a:rPr>
            </a:br>
            <a:endParaRPr lang="en-US" sz="1400" dirty="0">
              <a:latin typeface="+mj-lt"/>
            </a:endParaRPr>
          </a:p>
        </p:txBody>
      </p:sp>
      <p:graphicFrame>
        <p:nvGraphicFramePr>
          <p:cNvPr id="10" name="Table 9"/>
          <p:cNvGraphicFramePr>
            <a:graphicFrameLocks noGrp="1"/>
          </p:cNvGraphicFramePr>
          <p:nvPr/>
        </p:nvGraphicFramePr>
        <p:xfrm>
          <a:off x="2467152" y="5363905"/>
          <a:ext cx="1777040" cy="1097280"/>
        </p:xfrm>
        <a:graphic>
          <a:graphicData uri="http://schemas.openxmlformats.org/drawingml/2006/table">
            <a:tbl>
              <a:tblPr firstRow="1" bandRow="1">
                <a:tableStyleId>{5940675A-B579-460E-94D1-54222C63F5DA}</a:tableStyleId>
              </a:tblPr>
              <a:tblGrid>
                <a:gridCol w="355408">
                  <a:extLst>
                    <a:ext uri="{9D8B030D-6E8A-4147-A177-3AD203B41FA5}">
                      <a16:colId xmlns:a16="http://schemas.microsoft.com/office/drawing/2014/main" xmlns="" val="2066967628"/>
                    </a:ext>
                  </a:extLst>
                </a:gridCol>
                <a:gridCol w="355408">
                  <a:extLst>
                    <a:ext uri="{9D8B030D-6E8A-4147-A177-3AD203B41FA5}">
                      <a16:colId xmlns:a16="http://schemas.microsoft.com/office/drawing/2014/main" xmlns="" val="1677898599"/>
                    </a:ext>
                  </a:extLst>
                </a:gridCol>
                <a:gridCol w="355408">
                  <a:extLst>
                    <a:ext uri="{9D8B030D-6E8A-4147-A177-3AD203B41FA5}">
                      <a16:colId xmlns:a16="http://schemas.microsoft.com/office/drawing/2014/main" xmlns="" val="1177509"/>
                    </a:ext>
                  </a:extLst>
                </a:gridCol>
                <a:gridCol w="355408">
                  <a:extLst>
                    <a:ext uri="{9D8B030D-6E8A-4147-A177-3AD203B41FA5}">
                      <a16:colId xmlns:a16="http://schemas.microsoft.com/office/drawing/2014/main" xmlns="" val="2594803550"/>
                    </a:ext>
                  </a:extLst>
                </a:gridCol>
                <a:gridCol w="355408">
                  <a:extLst>
                    <a:ext uri="{9D8B030D-6E8A-4147-A177-3AD203B41FA5}">
                      <a16:colId xmlns:a16="http://schemas.microsoft.com/office/drawing/2014/main" xmlns="" val="3500872208"/>
                    </a:ext>
                  </a:extLst>
                </a:gridCol>
              </a:tblGrid>
              <a:tr h="188918">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459041894"/>
                  </a:ext>
                </a:extLst>
              </a:tr>
              <a:tr h="188918">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xmlns="" val="3756859758"/>
                  </a:ext>
                </a:extLst>
              </a:tr>
              <a:tr h="188918">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797780411"/>
                  </a:ext>
                </a:extLst>
              </a:tr>
            </a:tbl>
          </a:graphicData>
        </a:graphic>
      </p:graphicFrame>
      <p:graphicFrame>
        <p:nvGraphicFramePr>
          <p:cNvPr id="11" name="Table 10"/>
          <p:cNvGraphicFramePr>
            <a:graphicFrameLocks noGrp="1"/>
          </p:cNvGraphicFramePr>
          <p:nvPr/>
        </p:nvGraphicFramePr>
        <p:xfrm>
          <a:off x="5254716" y="5363905"/>
          <a:ext cx="1777040" cy="1097280"/>
        </p:xfrm>
        <a:graphic>
          <a:graphicData uri="http://schemas.openxmlformats.org/drawingml/2006/table">
            <a:tbl>
              <a:tblPr firstRow="1" bandRow="1">
                <a:tableStyleId>{5940675A-B579-460E-94D1-54222C63F5DA}</a:tableStyleId>
              </a:tblPr>
              <a:tblGrid>
                <a:gridCol w="355408">
                  <a:extLst>
                    <a:ext uri="{9D8B030D-6E8A-4147-A177-3AD203B41FA5}">
                      <a16:colId xmlns:a16="http://schemas.microsoft.com/office/drawing/2014/main" xmlns="" val="2066967628"/>
                    </a:ext>
                  </a:extLst>
                </a:gridCol>
                <a:gridCol w="355408">
                  <a:extLst>
                    <a:ext uri="{9D8B030D-6E8A-4147-A177-3AD203B41FA5}">
                      <a16:colId xmlns:a16="http://schemas.microsoft.com/office/drawing/2014/main" xmlns="" val="1677898599"/>
                    </a:ext>
                  </a:extLst>
                </a:gridCol>
                <a:gridCol w="355408">
                  <a:extLst>
                    <a:ext uri="{9D8B030D-6E8A-4147-A177-3AD203B41FA5}">
                      <a16:colId xmlns:a16="http://schemas.microsoft.com/office/drawing/2014/main" xmlns="" val="1177509"/>
                    </a:ext>
                  </a:extLst>
                </a:gridCol>
                <a:gridCol w="355408">
                  <a:extLst>
                    <a:ext uri="{9D8B030D-6E8A-4147-A177-3AD203B41FA5}">
                      <a16:colId xmlns:a16="http://schemas.microsoft.com/office/drawing/2014/main" xmlns="" val="2594803550"/>
                    </a:ext>
                  </a:extLst>
                </a:gridCol>
                <a:gridCol w="355408">
                  <a:extLst>
                    <a:ext uri="{9D8B030D-6E8A-4147-A177-3AD203B41FA5}">
                      <a16:colId xmlns:a16="http://schemas.microsoft.com/office/drawing/2014/main" xmlns="" val="3500872208"/>
                    </a:ext>
                  </a:extLst>
                </a:gridCol>
              </a:tblGrid>
              <a:tr h="188918">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459041894"/>
                  </a:ext>
                </a:extLst>
              </a:tr>
              <a:tr h="188918">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xmlns="" val="3756859758"/>
                  </a:ext>
                </a:extLst>
              </a:tr>
              <a:tr h="188918">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797780411"/>
                  </a:ext>
                </a:extLst>
              </a:tr>
            </a:tbl>
          </a:graphicData>
        </a:graphic>
      </p:graphicFrame>
      <p:sp>
        <p:nvSpPr>
          <p:cNvPr id="12" name="Rectangle 11"/>
          <p:cNvSpPr/>
          <p:nvPr/>
        </p:nvSpPr>
        <p:spPr>
          <a:xfrm>
            <a:off x="2363635" y="5312149"/>
            <a:ext cx="1975449" cy="476178"/>
          </a:xfrm>
          <a:prstGeom prst="rect">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13" name="Rectangle 12"/>
          <p:cNvSpPr/>
          <p:nvPr/>
        </p:nvSpPr>
        <p:spPr>
          <a:xfrm>
            <a:off x="5529530" y="5691708"/>
            <a:ext cx="500331" cy="433046"/>
          </a:xfrm>
          <a:prstGeom prst="rect">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pic>
        <p:nvPicPr>
          <p:cNvPr id="14" name="Picture 2" descr="https://lh5.googleusercontent.com/ZkmjVLU8Wd_HVtNeGoqxKIDM2mIa7hp0IZm2-p7MJvZ229rHD9em3jWQ0-khsahfLUdbMSwh702qRJfDqfOsOXOEg_gTg-Z1KfTVBUWBTFDudrCKBCvdiX6-7vG-fyYA5vAFBD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49198" y="0"/>
            <a:ext cx="794802" cy="7948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56059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946064" y="6596938"/>
            <a:ext cx="6858000" cy="217932"/>
          </a:xfrm>
        </p:spPr>
        <p:txBody>
          <a:bodyPr>
            <a:noAutofit/>
          </a:bodyPr>
          <a:lstStyle/>
          <a:p>
            <a:r>
              <a:rPr lang="en-US" dirty="0"/>
              <a:t>General Need – 24+ targets – text only</a:t>
            </a:r>
          </a:p>
        </p:txBody>
      </p:sp>
      <p:graphicFrame>
        <p:nvGraphicFramePr>
          <p:cNvPr id="3" name="Google Shape;138;p20"/>
          <p:cNvGraphicFramePr/>
          <p:nvPr>
            <p:extLst>
              <p:ext uri="{D42A27DB-BD31-4B8C-83A1-F6EECF244321}">
                <p14:modId xmlns:p14="http://schemas.microsoft.com/office/powerpoint/2010/main" val="2253673657"/>
              </p:ext>
            </p:extLst>
          </p:nvPr>
        </p:nvGraphicFramePr>
        <p:xfrm>
          <a:off x="101600" y="88898"/>
          <a:ext cx="8928100" cy="5743488"/>
        </p:xfrm>
        <a:graphic>
          <a:graphicData uri="http://schemas.openxmlformats.org/drawingml/2006/table">
            <a:tbl>
              <a:tblPr>
                <a:noFill/>
              </a:tblPr>
              <a:tblGrid>
                <a:gridCol w="1404536">
                  <a:extLst>
                    <a:ext uri="{9D8B030D-6E8A-4147-A177-3AD203B41FA5}">
                      <a16:colId xmlns:a16="http://schemas.microsoft.com/office/drawing/2014/main" xmlns="" val="20000"/>
                    </a:ext>
                  </a:extLst>
                </a:gridCol>
                <a:gridCol w="1655003">
                  <a:extLst>
                    <a:ext uri="{9D8B030D-6E8A-4147-A177-3AD203B41FA5}">
                      <a16:colId xmlns:a16="http://schemas.microsoft.com/office/drawing/2014/main" xmlns="" val="20001"/>
                    </a:ext>
                  </a:extLst>
                </a:gridCol>
                <a:gridCol w="1488017">
                  <a:extLst>
                    <a:ext uri="{9D8B030D-6E8A-4147-A177-3AD203B41FA5}">
                      <a16:colId xmlns:a16="http://schemas.microsoft.com/office/drawing/2014/main" xmlns="" val="20002"/>
                    </a:ext>
                  </a:extLst>
                </a:gridCol>
                <a:gridCol w="1464144">
                  <a:extLst>
                    <a:ext uri="{9D8B030D-6E8A-4147-A177-3AD203B41FA5}">
                      <a16:colId xmlns:a16="http://schemas.microsoft.com/office/drawing/2014/main" xmlns="" val="20003"/>
                    </a:ext>
                  </a:extLst>
                </a:gridCol>
                <a:gridCol w="1595395">
                  <a:extLst>
                    <a:ext uri="{9D8B030D-6E8A-4147-A177-3AD203B41FA5}">
                      <a16:colId xmlns:a16="http://schemas.microsoft.com/office/drawing/2014/main" xmlns="" val="20004"/>
                    </a:ext>
                  </a:extLst>
                </a:gridCol>
                <a:gridCol w="1321005">
                  <a:extLst>
                    <a:ext uri="{9D8B030D-6E8A-4147-A177-3AD203B41FA5}">
                      <a16:colId xmlns:a16="http://schemas.microsoft.com/office/drawing/2014/main" xmlns="" val="20005"/>
                    </a:ext>
                  </a:extLst>
                </a:gridCol>
              </a:tblGrid>
              <a:tr h="1435872">
                <a:tc>
                  <a:txBody>
                    <a:bodyPr/>
                    <a:lstStyle/>
                    <a:p>
                      <a:pPr marL="0" lvl="0" indent="0" algn="ctr" rtl="0">
                        <a:spcBef>
                          <a:spcPts val="0"/>
                        </a:spcBef>
                        <a:spcAft>
                          <a:spcPts val="0"/>
                        </a:spcAft>
                        <a:buNone/>
                      </a:pPr>
                      <a:r>
                        <a:rPr lang="en" sz="2000" b="1"/>
                        <a:t>SUCTION</a:t>
                      </a:r>
                      <a:endParaRPr sz="2000" b="1"/>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2000" b="1"/>
                        <a:t>VENTILATOR</a:t>
                      </a:r>
                      <a:endParaRPr sz="2000" b="1"/>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2000" b="1"/>
                        <a:t>ANXIOUS/ SCARED</a:t>
                      </a:r>
                      <a:endParaRPr sz="2000" b="1"/>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2000" b="1"/>
                        <a:t>NURSE</a:t>
                      </a:r>
                      <a:endParaRPr sz="2000" b="1"/>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2000" b="1"/>
                        <a:t>DOCTOR</a:t>
                      </a:r>
                      <a:endParaRPr sz="2000" b="1"/>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2000" b="1"/>
                        <a:t>CALL MY FAMILY </a:t>
                      </a:r>
                      <a:endParaRPr sz="2000" b="1"/>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extLst>
                  <a:ext uri="{0D108BD9-81ED-4DB2-BD59-A6C34878D82A}">
                    <a16:rowId xmlns:a16="http://schemas.microsoft.com/office/drawing/2014/main" xmlns="" val="10000"/>
                  </a:ext>
                </a:extLst>
              </a:tr>
              <a:tr h="1435872">
                <a:tc>
                  <a:txBody>
                    <a:bodyPr/>
                    <a:lstStyle/>
                    <a:p>
                      <a:pPr marL="0" lvl="0" indent="0" algn="ctr" rtl="0">
                        <a:spcBef>
                          <a:spcPts val="0"/>
                        </a:spcBef>
                        <a:spcAft>
                          <a:spcPts val="0"/>
                        </a:spcAft>
                        <a:buNone/>
                      </a:pPr>
                      <a:r>
                        <a:rPr lang="en" sz="2000" b="1"/>
                        <a:t>PAIN</a:t>
                      </a:r>
                      <a:endParaRPr sz="2000" b="1"/>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2000" b="1"/>
                        <a:t>BREATHING TUBE</a:t>
                      </a:r>
                      <a:endParaRPr sz="2000" b="1"/>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2000" b="1">
                          <a:solidFill>
                            <a:schemeClr val="dk1"/>
                          </a:solidFill>
                        </a:rPr>
                        <a:t>HOT / COLD</a:t>
                      </a:r>
                      <a:endParaRPr sz="2000" b="1"/>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1950" b="1" dirty="0"/>
                        <a:t>REPOSITION</a:t>
                      </a:r>
                      <a:r>
                        <a:rPr lang="en" sz="1900" b="1" dirty="0"/>
                        <a:t> </a:t>
                      </a:r>
                      <a:endParaRPr sz="1900" b="1" dirty="0"/>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2000" b="1"/>
                        <a:t>PROTECTIVE EQUIPMENT</a:t>
                      </a:r>
                      <a:endParaRPr sz="2000" b="1"/>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2000" b="1"/>
                        <a:t>WHAT’S MY STATUS?</a:t>
                      </a:r>
                      <a:endParaRPr sz="2000" b="1"/>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extLst>
                  <a:ext uri="{0D108BD9-81ED-4DB2-BD59-A6C34878D82A}">
                    <a16:rowId xmlns:a16="http://schemas.microsoft.com/office/drawing/2014/main" xmlns="" val="10001"/>
                  </a:ext>
                </a:extLst>
              </a:tr>
              <a:tr h="1435872">
                <a:tc>
                  <a:txBody>
                    <a:bodyPr/>
                    <a:lstStyle/>
                    <a:p>
                      <a:pPr marL="0" lvl="0" indent="0" algn="ctr" rtl="0">
                        <a:spcBef>
                          <a:spcPts val="0"/>
                        </a:spcBef>
                        <a:spcAft>
                          <a:spcPts val="0"/>
                        </a:spcAft>
                        <a:buNone/>
                      </a:pPr>
                      <a:r>
                        <a:rPr lang="en" sz="2000" b="1"/>
                        <a:t>MEDICINE</a:t>
                      </a:r>
                      <a:endParaRPr sz="2000" b="1"/>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Clr>
                          <a:schemeClr val="dk1"/>
                        </a:buClr>
                        <a:buSzPts val="1100"/>
                        <a:buFont typeface="Arial"/>
                        <a:buNone/>
                      </a:pPr>
                      <a:r>
                        <a:rPr lang="en" sz="2000" b="1"/>
                        <a:t>TROUBLE BREATHING</a:t>
                      </a:r>
                      <a:endParaRPr sz="2000" b="1"/>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2000" b="1">
                          <a:solidFill>
                            <a:schemeClr val="dk1"/>
                          </a:solidFill>
                        </a:rPr>
                        <a:t>THIRSTY</a:t>
                      </a:r>
                      <a:endParaRPr sz="2000" b="1"/>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2000" b="1"/>
                        <a:t>LIGHTS </a:t>
                      </a:r>
                      <a:endParaRPr sz="2000" b="1"/>
                    </a:p>
                    <a:p>
                      <a:pPr marL="0" lvl="0" indent="0" algn="ctr" rtl="0">
                        <a:spcBef>
                          <a:spcPts val="0"/>
                        </a:spcBef>
                        <a:spcAft>
                          <a:spcPts val="0"/>
                        </a:spcAft>
                        <a:buNone/>
                      </a:pPr>
                      <a:r>
                        <a:rPr lang="en" sz="2000" b="1"/>
                        <a:t>ON / OFF</a:t>
                      </a:r>
                      <a:endParaRPr sz="2000" b="1"/>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2000" b="1"/>
                        <a:t>CHAIR</a:t>
                      </a:r>
                      <a:endParaRPr sz="2000" b="1"/>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2000" b="1"/>
                        <a:t>NO VISITORS</a:t>
                      </a:r>
                      <a:endParaRPr sz="2000" b="1"/>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extLst>
                  <a:ext uri="{0D108BD9-81ED-4DB2-BD59-A6C34878D82A}">
                    <a16:rowId xmlns:a16="http://schemas.microsoft.com/office/drawing/2014/main" xmlns="" val="10002"/>
                  </a:ext>
                </a:extLst>
              </a:tr>
              <a:tr h="1435872">
                <a:tc>
                  <a:txBody>
                    <a:bodyPr/>
                    <a:lstStyle/>
                    <a:p>
                      <a:pPr marL="0" lvl="0" indent="0" algn="ctr" rtl="0">
                        <a:spcBef>
                          <a:spcPts val="0"/>
                        </a:spcBef>
                        <a:spcAft>
                          <a:spcPts val="0"/>
                        </a:spcAft>
                        <a:buNone/>
                      </a:pPr>
                      <a:r>
                        <a:rPr lang="en" sz="2000" b="1"/>
                        <a:t>MOUTH CARE</a:t>
                      </a:r>
                      <a:endParaRPr sz="2000" b="1"/>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2000" b="1">
                          <a:solidFill>
                            <a:schemeClr val="dk1"/>
                          </a:solidFill>
                        </a:rPr>
                        <a:t>BATHROOM</a:t>
                      </a:r>
                      <a:endParaRPr sz="2000" b="1"/>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2000" b="1"/>
                        <a:t>TIME / DAY?</a:t>
                      </a:r>
                      <a:endParaRPr sz="2000" b="1"/>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2000" b="1"/>
                        <a:t>TV</a:t>
                      </a:r>
                      <a:endParaRPr sz="2000" b="1"/>
                    </a:p>
                    <a:p>
                      <a:pPr marL="0" lvl="0" indent="0" algn="ctr" rtl="0">
                        <a:spcBef>
                          <a:spcPts val="0"/>
                        </a:spcBef>
                        <a:spcAft>
                          <a:spcPts val="0"/>
                        </a:spcAft>
                        <a:buNone/>
                      </a:pPr>
                      <a:r>
                        <a:rPr lang="en" sz="2000" b="1"/>
                        <a:t>ON / OFF </a:t>
                      </a:r>
                      <a:endParaRPr sz="2000" b="1"/>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2000" b="1"/>
                        <a:t>BED</a:t>
                      </a:r>
                      <a:endParaRPr sz="2000" b="1"/>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2000" b="1" dirty="0"/>
                        <a:t>GET THE LETTER BOARD</a:t>
                      </a:r>
                      <a:endParaRPr sz="2000" b="1" dirty="0"/>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extLst>
                  <a:ext uri="{0D108BD9-81ED-4DB2-BD59-A6C34878D82A}">
                    <a16:rowId xmlns:a16="http://schemas.microsoft.com/office/drawing/2014/main" xmlns="" val="10003"/>
                  </a:ext>
                </a:extLst>
              </a:tr>
            </a:tbl>
          </a:graphicData>
        </a:graphic>
      </p:graphicFrame>
      <p:graphicFrame>
        <p:nvGraphicFramePr>
          <p:cNvPr id="4" name="Google Shape;139;p20"/>
          <p:cNvGraphicFramePr/>
          <p:nvPr/>
        </p:nvGraphicFramePr>
        <p:xfrm>
          <a:off x="101837" y="5832387"/>
          <a:ext cx="8948824" cy="711737"/>
        </p:xfrm>
        <a:graphic>
          <a:graphicData uri="http://schemas.openxmlformats.org/drawingml/2006/table">
            <a:tbl>
              <a:tblPr>
                <a:noFill/>
              </a:tblPr>
              <a:tblGrid>
                <a:gridCol w="3059539">
                  <a:extLst>
                    <a:ext uri="{9D8B030D-6E8A-4147-A177-3AD203B41FA5}">
                      <a16:colId xmlns:a16="http://schemas.microsoft.com/office/drawing/2014/main" xmlns="" val="20000"/>
                    </a:ext>
                  </a:extLst>
                </a:gridCol>
                <a:gridCol w="2952161">
                  <a:extLst>
                    <a:ext uri="{9D8B030D-6E8A-4147-A177-3AD203B41FA5}">
                      <a16:colId xmlns:a16="http://schemas.microsoft.com/office/drawing/2014/main" xmlns="" val="20001"/>
                    </a:ext>
                  </a:extLst>
                </a:gridCol>
                <a:gridCol w="2937124">
                  <a:extLst>
                    <a:ext uri="{9D8B030D-6E8A-4147-A177-3AD203B41FA5}">
                      <a16:colId xmlns:a16="http://schemas.microsoft.com/office/drawing/2014/main" xmlns="" val="20002"/>
                    </a:ext>
                  </a:extLst>
                </a:gridCol>
              </a:tblGrid>
              <a:tr h="711737">
                <a:tc>
                  <a:txBody>
                    <a:bodyPr/>
                    <a:lstStyle/>
                    <a:p>
                      <a:pPr marL="0" lvl="0" indent="0" algn="ctr" rtl="0">
                        <a:spcBef>
                          <a:spcPts val="0"/>
                        </a:spcBef>
                        <a:spcAft>
                          <a:spcPts val="0"/>
                        </a:spcAft>
                        <a:buNone/>
                      </a:pPr>
                      <a:r>
                        <a:rPr lang="en" sz="2400" b="1">
                          <a:latin typeface="Verdana"/>
                          <a:ea typeface="Verdana"/>
                          <a:cs typeface="Verdana"/>
                          <a:sym typeface="Verdana"/>
                        </a:rPr>
                        <a:t>MAYBE</a:t>
                      </a:r>
                      <a:endParaRPr sz="2400" b="1">
                        <a:latin typeface="Verdana"/>
                        <a:ea typeface="Verdana"/>
                        <a:cs typeface="Verdana"/>
                        <a:sym typeface="Verdana"/>
                      </a:endParaRPr>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6AA84F"/>
                    </a:solidFill>
                  </a:tcPr>
                </a:tc>
                <a:tc>
                  <a:txBody>
                    <a:bodyPr/>
                    <a:lstStyle/>
                    <a:p>
                      <a:pPr marL="0" lvl="0" indent="0" algn="ctr" rtl="0">
                        <a:spcBef>
                          <a:spcPts val="0"/>
                        </a:spcBef>
                        <a:spcAft>
                          <a:spcPts val="0"/>
                        </a:spcAft>
                        <a:buNone/>
                      </a:pPr>
                      <a:r>
                        <a:rPr lang="en" sz="2400" b="1" dirty="0">
                          <a:latin typeface="Verdana"/>
                          <a:ea typeface="Verdana"/>
                          <a:cs typeface="Verdana"/>
                          <a:sym typeface="Verdana"/>
                        </a:rPr>
                        <a:t>DON’T  KNOW</a:t>
                      </a:r>
                      <a:endParaRPr sz="2400" b="1" dirty="0">
                        <a:latin typeface="Verdana"/>
                        <a:ea typeface="Verdana"/>
                        <a:cs typeface="Verdana"/>
                        <a:sym typeface="Verdana"/>
                      </a:endParaRPr>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FFD966"/>
                    </a:solidFill>
                  </a:tcPr>
                </a:tc>
                <a:tc>
                  <a:txBody>
                    <a:bodyPr/>
                    <a:lstStyle/>
                    <a:p>
                      <a:pPr marL="0" lvl="0" indent="0" algn="ctr" rtl="0">
                        <a:spcBef>
                          <a:spcPts val="0"/>
                        </a:spcBef>
                        <a:spcAft>
                          <a:spcPts val="0"/>
                        </a:spcAft>
                        <a:buNone/>
                      </a:pPr>
                      <a:r>
                        <a:rPr lang="en" sz="2400" b="1" dirty="0">
                          <a:latin typeface="Verdana"/>
                          <a:ea typeface="Verdana"/>
                          <a:cs typeface="Verdana"/>
                          <a:sym typeface="Verdana"/>
                        </a:rPr>
                        <a:t>LATER</a:t>
                      </a:r>
                      <a:endParaRPr sz="2400" b="1" dirty="0">
                        <a:latin typeface="Verdana"/>
                        <a:ea typeface="Verdana"/>
                        <a:cs typeface="Verdana"/>
                        <a:sym typeface="Verdana"/>
                      </a:endParaRPr>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A4C2F4"/>
                    </a:solidFill>
                  </a:tcPr>
                </a:tc>
                <a:extLst>
                  <a:ext uri="{0D108BD9-81ED-4DB2-BD59-A6C34878D82A}">
                    <a16:rowId xmlns:a16="http://schemas.microsoft.com/office/drawing/2014/main" xmlns="" val="10000"/>
                  </a:ext>
                </a:extLst>
              </a:tr>
            </a:tbl>
          </a:graphicData>
        </a:graphic>
      </p:graphicFrame>
    </p:spTree>
    <p:extLst>
      <p:ext uri="{BB962C8B-B14F-4D97-AF65-F5344CB8AC3E}">
        <p14:creationId xmlns:p14="http://schemas.microsoft.com/office/powerpoint/2010/main" val="35536139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989194" y="6631442"/>
            <a:ext cx="6858000" cy="217932"/>
          </a:xfrm>
        </p:spPr>
        <p:txBody>
          <a:bodyPr>
            <a:normAutofit fontScale="92500" lnSpcReduction="20000"/>
          </a:bodyPr>
          <a:lstStyle/>
          <a:p>
            <a:r>
              <a:rPr lang="en-US" dirty="0"/>
              <a:t>Partner-Assisted Scanning Instructions – message board</a:t>
            </a:r>
          </a:p>
        </p:txBody>
      </p:sp>
      <p:sp>
        <p:nvSpPr>
          <p:cNvPr id="9" name="Rectangle 8"/>
          <p:cNvSpPr/>
          <p:nvPr/>
        </p:nvSpPr>
        <p:spPr>
          <a:xfrm>
            <a:off x="261257" y="118662"/>
            <a:ext cx="8882743" cy="5201424"/>
          </a:xfrm>
          <a:prstGeom prst="rect">
            <a:avLst/>
          </a:prstGeom>
        </p:spPr>
        <p:txBody>
          <a:bodyPr wrap="square">
            <a:spAutoFit/>
          </a:bodyPr>
          <a:lstStyle/>
          <a:p>
            <a:pPr algn="ctr"/>
            <a:r>
              <a:rPr lang="en-US" sz="2000" b="1" dirty="0">
                <a:solidFill>
                  <a:srgbClr val="000000"/>
                </a:solidFill>
                <a:latin typeface="Calibri" panose="020F0502020204030204" pitchFamily="34" charset="0"/>
              </a:rPr>
              <a:t>If it’s hard for patient to point, please use “partner-assisted scanning”</a:t>
            </a:r>
            <a:endParaRPr lang="en-US" sz="1400" dirty="0"/>
          </a:p>
          <a:p>
            <a:pPr algn="ctr"/>
            <a:r>
              <a:rPr lang="en-US" sz="2000" b="1" dirty="0">
                <a:solidFill>
                  <a:srgbClr val="000000"/>
                </a:solidFill>
                <a:latin typeface="Calibri" panose="020F0502020204030204" pitchFamily="34" charset="0"/>
              </a:rPr>
              <a:t>This is how:</a:t>
            </a:r>
            <a:endParaRPr lang="en-US" sz="1400" dirty="0"/>
          </a:p>
          <a:p>
            <a:pPr algn="ctr"/>
            <a:r>
              <a:rPr lang="en-US" sz="1400" b="1" dirty="0">
                <a:solidFill>
                  <a:srgbClr val="000000"/>
                </a:solidFill>
                <a:latin typeface="Calibri" panose="020F0502020204030204" pitchFamily="34" charset="0"/>
              </a:rPr>
              <a:t> </a:t>
            </a:r>
            <a:endParaRPr lang="en-US" sz="1400" dirty="0"/>
          </a:p>
          <a:p>
            <a:r>
              <a:rPr lang="en-US" sz="1400" dirty="0">
                <a:solidFill>
                  <a:srgbClr val="000000"/>
                </a:solidFill>
                <a:latin typeface="Calibri" panose="020F0502020204030204" pitchFamily="34" charset="0"/>
              </a:rPr>
              <a:t>Ask patient to focus on the communication board and find the message they want to communicate.</a:t>
            </a:r>
          </a:p>
          <a:p>
            <a:r>
              <a:rPr lang="en-US" sz="1400" dirty="0">
                <a:solidFill>
                  <a:srgbClr val="000000"/>
                </a:solidFill>
                <a:latin typeface="Calibri" panose="020F0502020204030204" pitchFamily="34" charset="0"/>
              </a:rPr>
              <a:t>Establish patient’s “yes” (i.e. nodding, blinking, thumbs up, etc.)</a:t>
            </a:r>
            <a:endParaRPr lang="en-US" sz="1400" dirty="0"/>
          </a:p>
          <a:p>
            <a:r>
              <a:rPr lang="en-US" sz="1400" b="1" dirty="0">
                <a:solidFill>
                  <a:srgbClr val="000000"/>
                </a:solidFill>
                <a:latin typeface="Calibri" panose="020F0502020204030204" pitchFamily="34" charset="0"/>
              </a:rPr>
              <a:t> </a:t>
            </a:r>
            <a:endParaRPr lang="en-US" sz="1400" dirty="0"/>
          </a:p>
          <a:p>
            <a:pPr marL="457200"/>
            <a:r>
              <a:rPr lang="en-US" sz="1400" b="1" dirty="0">
                <a:solidFill>
                  <a:srgbClr val="000000"/>
                </a:solidFill>
                <a:latin typeface="Calibri" panose="020F0502020204030204" pitchFamily="34" charset="0"/>
              </a:rPr>
              <a:t>1.</a:t>
            </a:r>
            <a:r>
              <a:rPr lang="en-US" sz="600" b="1" dirty="0">
                <a:solidFill>
                  <a:srgbClr val="000000"/>
                </a:solidFill>
                <a:latin typeface="Times New Roman" panose="02020603050405020304" pitchFamily="18" charset="0"/>
              </a:rPr>
              <a:t>   </a:t>
            </a:r>
            <a:r>
              <a:rPr lang="en-US" sz="1400" b="1" dirty="0" smtClean="0">
                <a:solidFill>
                  <a:srgbClr val="000000"/>
                </a:solidFill>
                <a:latin typeface="Calibri" panose="020F0502020204030204" pitchFamily="34" charset="0"/>
              </a:rPr>
              <a:t>Proceed </a:t>
            </a:r>
            <a:r>
              <a:rPr lang="en-US" sz="1400" b="1" dirty="0">
                <a:solidFill>
                  <a:srgbClr val="000000"/>
                </a:solidFill>
                <a:latin typeface="Calibri" panose="020F0502020204030204" pitchFamily="34" charset="0"/>
              </a:rPr>
              <a:t>row by row. Point to each row and ask if the desired message is in that row</a:t>
            </a:r>
            <a:endParaRPr lang="en-US" sz="1400" dirty="0"/>
          </a:p>
          <a:p>
            <a:pPr marL="457200"/>
            <a:r>
              <a:rPr lang="en-US" sz="1200" dirty="0">
                <a:solidFill>
                  <a:srgbClr val="000000"/>
                </a:solidFill>
                <a:latin typeface="Calibri" panose="020F0502020204030204" pitchFamily="34" charset="0"/>
              </a:rPr>
              <a:t>	(e.g. point to 1st row and ask, “Is it in this row?” followed by 2nd row, and so on)</a:t>
            </a:r>
            <a:endParaRPr lang="en-US" sz="1400" dirty="0"/>
          </a:p>
          <a:p>
            <a:pPr marL="457200"/>
            <a:r>
              <a:rPr lang="en-US" sz="1400" b="1" dirty="0">
                <a:solidFill>
                  <a:srgbClr val="000000"/>
                </a:solidFill>
                <a:latin typeface="Calibri" panose="020F0502020204030204" pitchFamily="34" charset="0"/>
              </a:rPr>
              <a:t>2</a:t>
            </a:r>
            <a:r>
              <a:rPr lang="en-US" sz="1400" b="1" dirty="0" smtClean="0">
                <a:solidFill>
                  <a:srgbClr val="000000"/>
                </a:solidFill>
                <a:latin typeface="Calibri" panose="020F0502020204030204" pitchFamily="34" charset="0"/>
              </a:rPr>
              <a:t>.</a:t>
            </a:r>
            <a:r>
              <a:rPr lang="en-US" sz="600" b="1" dirty="0" smtClean="0">
                <a:solidFill>
                  <a:srgbClr val="000000"/>
                </a:solidFill>
                <a:latin typeface="Times New Roman" panose="02020603050405020304" pitchFamily="18" charset="0"/>
              </a:rPr>
              <a:t> </a:t>
            </a:r>
            <a:r>
              <a:rPr lang="en-US" sz="600" b="1" dirty="0">
                <a:solidFill>
                  <a:srgbClr val="000000"/>
                </a:solidFill>
                <a:latin typeface="Times New Roman" panose="02020603050405020304" pitchFamily="18" charset="0"/>
              </a:rPr>
              <a:t>  </a:t>
            </a:r>
            <a:r>
              <a:rPr lang="en-US" sz="1400" b="1" dirty="0">
                <a:solidFill>
                  <a:srgbClr val="000000"/>
                </a:solidFill>
                <a:latin typeface="Calibri" panose="020F0502020204030204" pitchFamily="34" charset="0"/>
              </a:rPr>
              <a:t>Patient will select a row using the established </a:t>
            </a:r>
            <a:r>
              <a:rPr lang="en-US" sz="1400" b="1" dirty="0" smtClean="0">
                <a:solidFill>
                  <a:srgbClr val="000000"/>
                </a:solidFill>
                <a:latin typeface="Calibri" panose="020F0502020204030204" pitchFamily="34" charset="0"/>
              </a:rPr>
              <a:t>YES </a:t>
            </a:r>
            <a:r>
              <a:rPr lang="en-US" sz="1400" b="1" dirty="0">
                <a:solidFill>
                  <a:srgbClr val="000000"/>
                </a:solidFill>
                <a:latin typeface="Calibri" panose="020F0502020204030204" pitchFamily="34" charset="0"/>
              </a:rPr>
              <a:t>response. Verify the choice out loud.</a:t>
            </a:r>
          </a:p>
          <a:p>
            <a:pPr marL="457200"/>
            <a:r>
              <a:rPr lang="en-US" sz="1400" b="1" dirty="0">
                <a:solidFill>
                  <a:srgbClr val="000000"/>
                </a:solidFill>
                <a:latin typeface="Calibri" panose="020F0502020204030204" pitchFamily="34" charset="0"/>
              </a:rPr>
              <a:t>3</a:t>
            </a:r>
            <a:r>
              <a:rPr lang="en-US" sz="1400" b="1" dirty="0" smtClean="0">
                <a:solidFill>
                  <a:srgbClr val="000000"/>
                </a:solidFill>
                <a:latin typeface="Calibri" panose="020F0502020204030204" pitchFamily="34" charset="0"/>
              </a:rPr>
              <a:t>.</a:t>
            </a:r>
            <a:r>
              <a:rPr lang="en-US" sz="600" b="1" dirty="0" smtClean="0">
                <a:solidFill>
                  <a:srgbClr val="000000"/>
                </a:solidFill>
                <a:latin typeface="Times New Roman" panose="02020603050405020304" pitchFamily="18" charset="0"/>
              </a:rPr>
              <a:t> </a:t>
            </a:r>
            <a:r>
              <a:rPr lang="en-US" sz="600" b="1" dirty="0">
                <a:solidFill>
                  <a:srgbClr val="000000"/>
                </a:solidFill>
                <a:latin typeface="Times New Roman" panose="02020603050405020304" pitchFamily="18" charset="0"/>
              </a:rPr>
              <a:t>  </a:t>
            </a:r>
            <a:r>
              <a:rPr lang="en-US" sz="1400" b="1" dirty="0">
                <a:solidFill>
                  <a:srgbClr val="000000"/>
                </a:solidFill>
                <a:latin typeface="Calibri" panose="020F0502020204030204" pitchFamily="34" charset="0"/>
              </a:rPr>
              <a:t>Point to each message within the selected row (“Is it suction?” “Trouble breathing,” etc</a:t>
            </a:r>
            <a:r>
              <a:rPr lang="en-US" sz="1400" b="1" dirty="0" smtClean="0">
                <a:solidFill>
                  <a:srgbClr val="000000"/>
                </a:solidFill>
                <a:latin typeface="Calibri" panose="020F0502020204030204" pitchFamily="34" charset="0"/>
              </a:rPr>
              <a:t>.).</a:t>
            </a:r>
            <a:endParaRPr lang="en-US" sz="1400" dirty="0"/>
          </a:p>
          <a:p>
            <a:pPr marL="457200"/>
            <a:r>
              <a:rPr lang="en-US" sz="1400" b="1" dirty="0">
                <a:solidFill>
                  <a:srgbClr val="000000"/>
                </a:solidFill>
                <a:latin typeface="Calibri" panose="020F0502020204030204" pitchFamily="34" charset="0"/>
              </a:rPr>
              <a:t>4.</a:t>
            </a:r>
            <a:r>
              <a:rPr lang="en-US" sz="600" b="1" dirty="0">
                <a:solidFill>
                  <a:srgbClr val="000000"/>
                </a:solidFill>
                <a:latin typeface="Times New Roman" panose="02020603050405020304" pitchFamily="18" charset="0"/>
              </a:rPr>
              <a:t>   </a:t>
            </a:r>
            <a:r>
              <a:rPr lang="en-US" sz="1400" b="1" dirty="0">
                <a:solidFill>
                  <a:srgbClr val="000000"/>
                </a:solidFill>
                <a:latin typeface="Calibri" panose="020F0502020204030204" pitchFamily="34" charset="0"/>
              </a:rPr>
              <a:t>Patient will signal that you are pointing to  the desired message using established YES </a:t>
            </a:r>
            <a:r>
              <a:rPr lang="en-US" sz="1400" b="1" dirty="0" smtClean="0">
                <a:solidFill>
                  <a:srgbClr val="000000"/>
                </a:solidFill>
                <a:latin typeface="Calibri" panose="020F0502020204030204" pitchFamily="34" charset="0"/>
              </a:rPr>
              <a:t>response.</a:t>
            </a:r>
            <a:endParaRPr lang="en-US" sz="1400" dirty="0"/>
          </a:p>
          <a:p>
            <a:pPr marL="457200"/>
            <a:r>
              <a:rPr lang="en-US" sz="1400" b="1" dirty="0">
                <a:solidFill>
                  <a:srgbClr val="000000"/>
                </a:solidFill>
                <a:latin typeface="Calibri" panose="020F0502020204030204" pitchFamily="34" charset="0"/>
              </a:rPr>
              <a:t>5.</a:t>
            </a:r>
            <a:r>
              <a:rPr lang="en-US" sz="600" b="1" dirty="0">
                <a:solidFill>
                  <a:srgbClr val="000000"/>
                </a:solidFill>
                <a:latin typeface="Times New Roman" panose="02020603050405020304" pitchFamily="18" charset="0"/>
              </a:rPr>
              <a:t>   </a:t>
            </a:r>
            <a:r>
              <a:rPr lang="en-US" sz="1400" b="1" dirty="0">
                <a:solidFill>
                  <a:srgbClr val="000000"/>
                </a:solidFill>
                <a:latin typeface="Calibri" panose="020F0502020204030204" pitchFamily="34" charset="0"/>
              </a:rPr>
              <a:t>Confirm the selection &amp; </a:t>
            </a:r>
            <a:r>
              <a:rPr lang="en-US" sz="1400" b="1" dirty="0" smtClean="0">
                <a:solidFill>
                  <a:srgbClr val="000000"/>
                </a:solidFill>
                <a:latin typeface="Calibri" panose="020F0502020204030204" pitchFamily="34" charset="0"/>
              </a:rPr>
              <a:t>repeat.</a:t>
            </a:r>
            <a:endParaRPr lang="en-US" sz="1400" dirty="0"/>
          </a:p>
          <a:p>
            <a:r>
              <a:rPr lang="en-US" sz="1400" dirty="0">
                <a:solidFill>
                  <a:srgbClr val="000000"/>
                </a:solidFill>
                <a:latin typeface="Calibri" panose="020F0502020204030204" pitchFamily="34" charset="0"/>
              </a:rPr>
              <a:t> </a:t>
            </a:r>
            <a:endParaRPr lang="en-US" sz="1400" dirty="0"/>
          </a:p>
          <a:p>
            <a:pPr algn="ctr"/>
            <a:r>
              <a:rPr lang="en-US" sz="1400" b="1" u="sng" dirty="0">
                <a:solidFill>
                  <a:srgbClr val="000000"/>
                </a:solidFill>
                <a:latin typeface="Calibri" panose="020F0502020204030204" pitchFamily="34" charset="0"/>
              </a:rPr>
              <a:t>Additional Considerations:</a:t>
            </a:r>
            <a:endParaRPr lang="en-US" sz="1400" dirty="0"/>
          </a:p>
          <a:p>
            <a:pPr marL="742950" indent="-285750">
              <a:buFont typeface="Arial" panose="020B0604020202020204" pitchFamily="34" charset="0"/>
              <a:buChar char="•"/>
            </a:pPr>
            <a:r>
              <a:rPr lang="en-US" sz="1400" dirty="0">
                <a:solidFill>
                  <a:srgbClr val="000000"/>
                </a:solidFill>
                <a:latin typeface="+mj-lt"/>
              </a:rPr>
              <a:t>Hold this tool ~12 inches (~30 cm) from the patient’s </a:t>
            </a:r>
            <a:r>
              <a:rPr lang="en-US" sz="1400" dirty="0" smtClean="0">
                <a:solidFill>
                  <a:srgbClr val="000000"/>
                </a:solidFill>
                <a:latin typeface="+mj-lt"/>
              </a:rPr>
              <a:t>face.</a:t>
            </a:r>
            <a:endParaRPr lang="en-US" sz="1400" dirty="0">
              <a:solidFill>
                <a:srgbClr val="000000"/>
              </a:solidFill>
              <a:latin typeface="+mj-lt"/>
            </a:endParaRPr>
          </a:p>
          <a:p>
            <a:pPr marL="742950" indent="-285750">
              <a:buFont typeface="Arial" panose="020B0604020202020204" pitchFamily="34" charset="0"/>
              <a:buChar char="•"/>
            </a:pPr>
            <a:r>
              <a:rPr lang="en-US" sz="1400" dirty="0">
                <a:solidFill>
                  <a:srgbClr val="000000"/>
                </a:solidFill>
                <a:latin typeface="+mj-lt"/>
              </a:rPr>
              <a:t>Ensure good lighting, head positioning, and </a:t>
            </a:r>
            <a:r>
              <a:rPr lang="en-US" sz="1400" dirty="0" smtClean="0">
                <a:solidFill>
                  <a:srgbClr val="000000"/>
                </a:solidFill>
                <a:latin typeface="+mj-lt"/>
              </a:rPr>
              <a:t>vision.</a:t>
            </a:r>
            <a:endParaRPr lang="en-US" sz="1400" dirty="0">
              <a:solidFill>
                <a:srgbClr val="000000"/>
              </a:solidFill>
              <a:latin typeface="+mj-lt"/>
            </a:endParaRPr>
          </a:p>
          <a:p>
            <a:pPr marL="742950" indent="-285750">
              <a:buFont typeface="Arial" panose="020B0604020202020204" pitchFamily="34" charset="0"/>
              <a:buChar char="•"/>
            </a:pPr>
            <a:r>
              <a:rPr lang="en-US" sz="1400" dirty="0">
                <a:solidFill>
                  <a:srgbClr val="000000"/>
                </a:solidFill>
                <a:latin typeface="+mj-lt"/>
              </a:rPr>
              <a:t>Speak </a:t>
            </a:r>
            <a:r>
              <a:rPr lang="en-US" sz="1400" b="1" dirty="0">
                <a:solidFill>
                  <a:srgbClr val="000000"/>
                </a:solidFill>
                <a:latin typeface="+mj-lt"/>
              </a:rPr>
              <a:t>loudly</a:t>
            </a:r>
            <a:r>
              <a:rPr lang="en-US" sz="1400" dirty="0">
                <a:solidFill>
                  <a:srgbClr val="000000"/>
                </a:solidFill>
                <a:latin typeface="+mj-lt"/>
              </a:rPr>
              <a:t> and </a:t>
            </a:r>
            <a:r>
              <a:rPr lang="en-US" sz="1400" b="1" dirty="0">
                <a:solidFill>
                  <a:srgbClr val="000000"/>
                </a:solidFill>
                <a:latin typeface="+mj-lt"/>
              </a:rPr>
              <a:t>clearly</a:t>
            </a:r>
            <a:r>
              <a:rPr lang="en-US" sz="1400" dirty="0">
                <a:solidFill>
                  <a:srgbClr val="000000"/>
                </a:solidFill>
                <a:latin typeface="+mj-lt"/>
              </a:rPr>
              <a:t> using </a:t>
            </a:r>
            <a:r>
              <a:rPr lang="en-US" sz="1400" b="1" dirty="0">
                <a:solidFill>
                  <a:srgbClr val="000000"/>
                </a:solidFill>
                <a:latin typeface="+mj-lt"/>
              </a:rPr>
              <a:t>simple </a:t>
            </a:r>
            <a:r>
              <a:rPr lang="en-US" sz="1400" b="1" dirty="0" smtClean="0">
                <a:solidFill>
                  <a:srgbClr val="000000"/>
                </a:solidFill>
                <a:latin typeface="+mj-lt"/>
              </a:rPr>
              <a:t>language.</a:t>
            </a:r>
            <a:endParaRPr lang="en-US" sz="1400" dirty="0">
              <a:latin typeface="+mj-lt"/>
            </a:endParaRPr>
          </a:p>
          <a:p>
            <a:pPr marL="742950" indent="-285750">
              <a:buFont typeface="Arial" panose="020B0604020202020204" pitchFamily="34" charset="0"/>
              <a:buChar char="•"/>
            </a:pPr>
            <a:r>
              <a:rPr lang="en-US" sz="1400" dirty="0">
                <a:solidFill>
                  <a:srgbClr val="000000"/>
                </a:solidFill>
                <a:latin typeface="+mj-lt"/>
              </a:rPr>
              <a:t>Wearing masks and other PPE may make it difficult to understand </a:t>
            </a:r>
            <a:r>
              <a:rPr lang="en-US" sz="1400" dirty="0" smtClean="0">
                <a:solidFill>
                  <a:srgbClr val="000000"/>
                </a:solidFill>
                <a:latin typeface="+mj-lt"/>
              </a:rPr>
              <a:t>speech</a:t>
            </a:r>
            <a:r>
              <a:rPr lang="en-US" sz="1400" dirty="0">
                <a:solidFill>
                  <a:srgbClr val="000000"/>
                </a:solidFill>
                <a:latin typeface="+mj-lt"/>
              </a:rPr>
              <a:t>. Consider using communication tools when speaking </a:t>
            </a:r>
            <a:r>
              <a:rPr lang="en-US" sz="1400" dirty="0" smtClean="0">
                <a:solidFill>
                  <a:srgbClr val="000000"/>
                </a:solidFill>
                <a:latin typeface="+mj-lt"/>
              </a:rPr>
              <a:t>to the patient as </a:t>
            </a:r>
            <a:r>
              <a:rPr lang="en-US" sz="1400" dirty="0">
                <a:solidFill>
                  <a:srgbClr val="000000"/>
                </a:solidFill>
                <a:latin typeface="+mj-lt"/>
              </a:rPr>
              <a:t>well.</a:t>
            </a:r>
            <a:endParaRPr lang="en-US" sz="1400" dirty="0">
              <a:latin typeface="+mj-lt"/>
            </a:endParaRPr>
          </a:p>
          <a:p>
            <a:pPr marL="742950" indent="-285750">
              <a:buFont typeface="Arial" panose="020B0604020202020204" pitchFamily="34" charset="0"/>
              <a:buChar char="•"/>
            </a:pPr>
            <a:r>
              <a:rPr lang="en-US" sz="1400" dirty="0">
                <a:solidFill>
                  <a:srgbClr val="000000"/>
                </a:solidFill>
                <a:latin typeface="+mj-lt"/>
              </a:rPr>
              <a:t>If the patient can’t use this tool effectively now, that does not mean the patient won’t be able to use it later today, tomorrow, or this week. Continue to provide opportunities to support </a:t>
            </a:r>
            <a:r>
              <a:rPr lang="en-US" sz="1400" dirty="0" smtClean="0">
                <a:solidFill>
                  <a:srgbClr val="000000"/>
                </a:solidFill>
                <a:latin typeface="+mj-lt"/>
              </a:rPr>
              <a:t>communication</a:t>
            </a:r>
            <a:r>
              <a:rPr lang="en-US" sz="1400" dirty="0">
                <a:solidFill>
                  <a:srgbClr val="000000"/>
                </a:solidFill>
                <a:latin typeface="+mj-lt"/>
              </a:rPr>
              <a:t>.</a:t>
            </a:r>
            <a:endParaRPr lang="en-US" sz="1400" dirty="0">
              <a:latin typeface="+mj-lt"/>
            </a:endParaRPr>
          </a:p>
          <a:p>
            <a:r>
              <a:rPr lang="en-US" sz="1400" dirty="0">
                <a:latin typeface="+mj-lt"/>
              </a:rPr>
              <a:t/>
            </a:r>
            <a:br>
              <a:rPr lang="en-US" sz="1400" dirty="0">
                <a:latin typeface="+mj-lt"/>
              </a:rPr>
            </a:br>
            <a:endParaRPr lang="en-US" sz="1400" dirty="0">
              <a:latin typeface="+mj-lt"/>
            </a:endParaRPr>
          </a:p>
        </p:txBody>
      </p:sp>
      <p:graphicFrame>
        <p:nvGraphicFramePr>
          <p:cNvPr id="10" name="Table 9"/>
          <p:cNvGraphicFramePr>
            <a:graphicFrameLocks noGrp="1"/>
          </p:cNvGraphicFramePr>
          <p:nvPr/>
        </p:nvGraphicFramePr>
        <p:xfrm>
          <a:off x="2467152" y="5363905"/>
          <a:ext cx="1777040" cy="1097280"/>
        </p:xfrm>
        <a:graphic>
          <a:graphicData uri="http://schemas.openxmlformats.org/drawingml/2006/table">
            <a:tbl>
              <a:tblPr firstRow="1" bandRow="1">
                <a:tableStyleId>{5940675A-B579-460E-94D1-54222C63F5DA}</a:tableStyleId>
              </a:tblPr>
              <a:tblGrid>
                <a:gridCol w="355408">
                  <a:extLst>
                    <a:ext uri="{9D8B030D-6E8A-4147-A177-3AD203B41FA5}">
                      <a16:colId xmlns:a16="http://schemas.microsoft.com/office/drawing/2014/main" xmlns="" val="2066967628"/>
                    </a:ext>
                  </a:extLst>
                </a:gridCol>
                <a:gridCol w="355408">
                  <a:extLst>
                    <a:ext uri="{9D8B030D-6E8A-4147-A177-3AD203B41FA5}">
                      <a16:colId xmlns:a16="http://schemas.microsoft.com/office/drawing/2014/main" xmlns="" val="1677898599"/>
                    </a:ext>
                  </a:extLst>
                </a:gridCol>
                <a:gridCol w="355408">
                  <a:extLst>
                    <a:ext uri="{9D8B030D-6E8A-4147-A177-3AD203B41FA5}">
                      <a16:colId xmlns:a16="http://schemas.microsoft.com/office/drawing/2014/main" xmlns="" val="1177509"/>
                    </a:ext>
                  </a:extLst>
                </a:gridCol>
                <a:gridCol w="355408">
                  <a:extLst>
                    <a:ext uri="{9D8B030D-6E8A-4147-A177-3AD203B41FA5}">
                      <a16:colId xmlns:a16="http://schemas.microsoft.com/office/drawing/2014/main" xmlns="" val="2594803550"/>
                    </a:ext>
                  </a:extLst>
                </a:gridCol>
                <a:gridCol w="355408">
                  <a:extLst>
                    <a:ext uri="{9D8B030D-6E8A-4147-A177-3AD203B41FA5}">
                      <a16:colId xmlns:a16="http://schemas.microsoft.com/office/drawing/2014/main" xmlns="" val="3500872208"/>
                    </a:ext>
                  </a:extLst>
                </a:gridCol>
              </a:tblGrid>
              <a:tr h="188918">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459041894"/>
                  </a:ext>
                </a:extLst>
              </a:tr>
              <a:tr h="188918">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xmlns="" val="3756859758"/>
                  </a:ext>
                </a:extLst>
              </a:tr>
              <a:tr h="188918">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797780411"/>
                  </a:ext>
                </a:extLst>
              </a:tr>
            </a:tbl>
          </a:graphicData>
        </a:graphic>
      </p:graphicFrame>
      <p:graphicFrame>
        <p:nvGraphicFramePr>
          <p:cNvPr id="11" name="Table 10"/>
          <p:cNvGraphicFramePr>
            <a:graphicFrameLocks noGrp="1"/>
          </p:cNvGraphicFramePr>
          <p:nvPr/>
        </p:nvGraphicFramePr>
        <p:xfrm>
          <a:off x="5254716" y="5363905"/>
          <a:ext cx="1777040" cy="1097280"/>
        </p:xfrm>
        <a:graphic>
          <a:graphicData uri="http://schemas.openxmlformats.org/drawingml/2006/table">
            <a:tbl>
              <a:tblPr firstRow="1" bandRow="1">
                <a:tableStyleId>{5940675A-B579-460E-94D1-54222C63F5DA}</a:tableStyleId>
              </a:tblPr>
              <a:tblGrid>
                <a:gridCol w="355408">
                  <a:extLst>
                    <a:ext uri="{9D8B030D-6E8A-4147-A177-3AD203B41FA5}">
                      <a16:colId xmlns:a16="http://schemas.microsoft.com/office/drawing/2014/main" xmlns="" val="2066967628"/>
                    </a:ext>
                  </a:extLst>
                </a:gridCol>
                <a:gridCol w="355408">
                  <a:extLst>
                    <a:ext uri="{9D8B030D-6E8A-4147-A177-3AD203B41FA5}">
                      <a16:colId xmlns:a16="http://schemas.microsoft.com/office/drawing/2014/main" xmlns="" val="1677898599"/>
                    </a:ext>
                  </a:extLst>
                </a:gridCol>
                <a:gridCol w="355408">
                  <a:extLst>
                    <a:ext uri="{9D8B030D-6E8A-4147-A177-3AD203B41FA5}">
                      <a16:colId xmlns:a16="http://schemas.microsoft.com/office/drawing/2014/main" xmlns="" val="1177509"/>
                    </a:ext>
                  </a:extLst>
                </a:gridCol>
                <a:gridCol w="355408">
                  <a:extLst>
                    <a:ext uri="{9D8B030D-6E8A-4147-A177-3AD203B41FA5}">
                      <a16:colId xmlns:a16="http://schemas.microsoft.com/office/drawing/2014/main" xmlns="" val="2594803550"/>
                    </a:ext>
                  </a:extLst>
                </a:gridCol>
                <a:gridCol w="355408">
                  <a:extLst>
                    <a:ext uri="{9D8B030D-6E8A-4147-A177-3AD203B41FA5}">
                      <a16:colId xmlns:a16="http://schemas.microsoft.com/office/drawing/2014/main" xmlns="" val="3500872208"/>
                    </a:ext>
                  </a:extLst>
                </a:gridCol>
              </a:tblGrid>
              <a:tr h="188918">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459041894"/>
                  </a:ext>
                </a:extLst>
              </a:tr>
              <a:tr h="188918">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xmlns="" val="3756859758"/>
                  </a:ext>
                </a:extLst>
              </a:tr>
              <a:tr h="188918">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797780411"/>
                  </a:ext>
                </a:extLst>
              </a:tr>
            </a:tbl>
          </a:graphicData>
        </a:graphic>
      </p:graphicFrame>
      <p:sp>
        <p:nvSpPr>
          <p:cNvPr id="12" name="Rectangle 11"/>
          <p:cNvSpPr/>
          <p:nvPr/>
        </p:nvSpPr>
        <p:spPr>
          <a:xfrm>
            <a:off x="2363635" y="5312149"/>
            <a:ext cx="1975449" cy="476178"/>
          </a:xfrm>
          <a:prstGeom prst="rect">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13" name="Rectangle 12"/>
          <p:cNvSpPr/>
          <p:nvPr/>
        </p:nvSpPr>
        <p:spPr>
          <a:xfrm>
            <a:off x="5529530" y="5691708"/>
            <a:ext cx="500331" cy="433046"/>
          </a:xfrm>
          <a:prstGeom prst="rect">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pic>
        <p:nvPicPr>
          <p:cNvPr id="14" name="Picture 2" descr="https://lh5.googleusercontent.com/ZkmjVLU8Wd_HVtNeGoqxKIDM2mIa7hp0IZm2-p7MJvZ229rHD9em3jWQ0-khsahfLUdbMSwh702qRJfDqfOsOXOEg_gTg-Z1KfTVBUWBTFDudrCKBCvdiX6-7vG-fyYA5vAFBD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49198" y="0"/>
            <a:ext cx="794802" cy="7948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599598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TotalTime>
  <Words>180</Words>
  <Application>Microsoft Macintosh PowerPoint</Application>
  <PresentationFormat>Letter Paper (8.5x11 in)</PresentationFormat>
  <Paragraphs>101</Paragraphs>
  <Slides>4</Slides>
  <Notes>0</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General needs – 24+ targets – photo &amp; text</vt:lpstr>
      <vt:lpstr>PowerPoint Presentation</vt:lpstr>
      <vt:lpstr>PowerPoint Presentation</vt:lpstr>
      <vt:lpstr>PowerPoint Presentation</vt:lpstr>
    </vt:vector>
  </TitlesOfParts>
  <Company>Boston Children's Hospital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General needs – 24+ targets – photo &amp; text</dc:title>
  <dc:creator>Santiago, Rachel</dc:creator>
  <cp:lastModifiedBy>Rachel</cp:lastModifiedBy>
  <cp:revision>9</cp:revision>
  <dcterms:created xsi:type="dcterms:W3CDTF">2020-03-17T22:21:16Z</dcterms:created>
  <dcterms:modified xsi:type="dcterms:W3CDTF">2020-04-21T18:21:51Z</dcterms:modified>
</cp:coreProperties>
</file>